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67" r:id="rId2"/>
    <p:sldId id="273" r:id="rId3"/>
    <p:sldId id="268" r:id="rId4"/>
    <p:sldId id="269" r:id="rId5"/>
    <p:sldId id="270" r:id="rId6"/>
    <p:sldId id="261" r:id="rId7"/>
    <p:sldId id="263" r:id="rId8"/>
    <p:sldId id="271" r:id="rId9"/>
    <p:sldId id="260" r:id="rId10"/>
    <p:sldId id="259" r:id="rId11"/>
    <p:sldId id="266" r:id="rId12"/>
    <p:sldId id="265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7705" y="1698780"/>
            <a:ext cx="349996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505F01-7E7D-485E-BE83-36C37486FF4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B6A3E5-D2EF-45E8-AD48-B9AE45ACF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mc72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kysmart.ru/" TargetMode="External"/><Relationship Id="rId7" Type="http://schemas.openxmlformats.org/officeDocument/2006/relationships/hyperlink" Target="http://www.europeoftales.net/site/en/index.html" TargetMode="External"/><Relationship Id="rId2" Type="http://schemas.openxmlformats.org/officeDocument/2006/relationships/hyperlink" Target="https://learnenglishteens.britishcouncil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ngua.ru/main/test.html" TargetMode="External"/><Relationship Id="rId5" Type="http://schemas.openxmlformats.org/officeDocument/2006/relationships/hyperlink" Target="http://1september.ru/" TargetMode="External"/><Relationship Id="rId4" Type="http://schemas.openxmlformats.org/officeDocument/2006/relationships/hyperlink" Target="https://uchi.r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chi.ru/" TargetMode="External"/><Relationship Id="rId2" Type="http://schemas.openxmlformats.org/officeDocument/2006/relationships/hyperlink" Target="https://skysmart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ropeoftales.net/site/en/index.html" TargetMode="External"/><Relationship Id="rId5" Type="http://schemas.openxmlformats.org/officeDocument/2006/relationships/hyperlink" Target="http://www.lingua.ru/main/test.html" TargetMode="External"/><Relationship Id="rId4" Type="http://schemas.openxmlformats.org/officeDocument/2006/relationships/hyperlink" Target="http://1september.ru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75562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Инструменты  обновления содержания образования в соответствии с введением ФГОС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348880"/>
            <a:ext cx="6400800" cy="100811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ЕДИНЫЙ МЕТОДИЧЕСКИЙ ДЕНЬ</a:t>
            </a:r>
          </a:p>
          <a:p>
            <a:r>
              <a:rPr lang="ru-RU" sz="1600" dirty="0"/>
              <a:t>СЕКЦИЯ</a:t>
            </a:r>
          </a:p>
          <a:p>
            <a:r>
              <a:rPr lang="ru-RU" sz="1600" dirty="0"/>
              <a:t>«Иностранные языки»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943241"/>
              </p:ext>
            </p:extLst>
          </p:nvPr>
        </p:nvGraphicFramePr>
        <p:xfrm>
          <a:off x="4716016" y="220319"/>
          <a:ext cx="4197152" cy="714375"/>
        </p:xfrm>
        <a:graphic>
          <a:graphicData uri="http://schemas.openxmlformats.org/drawingml/2006/table">
            <a:tbl>
              <a:tblPr/>
              <a:tblGrid>
                <a:gridCol w="6606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364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rgbClr val="006699"/>
                          </a:solidFill>
                          <a:effectLst/>
                        </a:rPr>
                        <a:t>Муниципальное автономное учреждение</a:t>
                      </a:r>
                    </a:p>
                    <a:p>
                      <a:r>
                        <a:rPr lang="ru-RU" sz="1400" b="0" dirty="0">
                          <a:solidFill>
                            <a:srgbClr val="006699"/>
                          </a:solidFill>
                          <a:effectLst/>
                        </a:rPr>
                        <a:t>«ИНФОРМАЦИОННО-МЕТОДИЧЕСКИЙ ЦЕНТР»</a:t>
                      </a:r>
                    </a:p>
                    <a:p>
                      <a:r>
                        <a:rPr lang="ru-RU" sz="1400" b="0" dirty="0">
                          <a:solidFill>
                            <a:srgbClr val="006699"/>
                          </a:solidFill>
                          <a:effectLst/>
                        </a:rPr>
                        <a:t>города Тюмени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8" name="Picture 4" descr="https://imc72.ru/templates/images/logo_imc_sm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5066"/>
            <a:ext cx="86832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00232" y="5000636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Никитина Марина Михайловна  учитель английского языка МАОУ гимназии №1 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г. Тюмени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25.03.2022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5918" y="3786190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Содержание обучения иностранному языку в соответствии с обновленными ФГОС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500042"/>
          <a:ext cx="8229600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+mj-lt"/>
                        </a:rPr>
                        <a:t>ФГОС 2010 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Монологическая речь</a:t>
                      </a:r>
                      <a:endParaRPr lang="ru-RU" sz="2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+mj-lt"/>
                        </a:rPr>
                        <a:t>ФГОС 2021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Монологическая речь</a:t>
                      </a:r>
                      <a:endParaRPr lang="ru-RU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19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умений строить связные высказывания с использованием основных коммуникативных типов речи (повествование, описание, рассуждение (характеристика)), с высказыванием своего мнения и краткой аргументацией с опорой и без опоры на зрительную наглядность, прочитанный/прослушанный текст и/или вербальные опоры (ключевые слова, план, вопросы)</a:t>
                      </a:r>
                    </a:p>
                    <a:p>
                      <a:pPr indent="457200" algn="just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Объем монологического высказывания от </a:t>
                      </a:r>
                      <a:r>
                        <a:rPr lang="ru-RU" sz="19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8-10 фраз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(5-7 класс). </a:t>
                      </a:r>
                    </a:p>
                    <a:p>
                      <a:pPr indent="457200" algn="just"/>
                      <a:endParaRPr lang="ru-RU" sz="19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5 класс</a:t>
                      </a:r>
                    </a:p>
                    <a:p>
                      <a:pPr indent="457200" algn="just"/>
                      <a:r>
                        <a:rPr lang="ru-RU" sz="1900" b="0" u="sng" dirty="0" smtClean="0"/>
                        <a:t>Создавать</a:t>
                      </a:r>
                      <a:r>
                        <a:rPr lang="ru-RU" sz="1900" dirty="0" smtClean="0"/>
                        <a:t> разные виды монологических высказываний (описание, в том числе характеристика; повествование/сообщение) с вербальными и/или зрительными опорами в рамках тематического содержания речи (объём монологического высказывания — </a:t>
                      </a:r>
                      <a:r>
                        <a:rPr lang="ru-RU" sz="1900" b="0" u="sng" dirty="0" smtClean="0"/>
                        <a:t>5—6</a:t>
                      </a:r>
                      <a:r>
                        <a:rPr lang="ru-RU" sz="1900" b="1" dirty="0" smtClean="0"/>
                        <a:t> </a:t>
                      </a:r>
                      <a:r>
                        <a:rPr lang="ru-RU" sz="1900" b="0" u="sng" dirty="0" smtClean="0"/>
                        <a:t>фраз)</a:t>
                      </a:r>
                      <a:r>
                        <a:rPr lang="ru-RU" sz="1900" b="0" dirty="0" smtClean="0"/>
                        <a:t>;</a:t>
                      </a:r>
                      <a:r>
                        <a:rPr lang="ru-RU" sz="1900" dirty="0" smtClean="0"/>
                        <a:t> </a:t>
                      </a:r>
                      <a:r>
                        <a:rPr lang="ru-RU" sz="1900" b="0" u="sng" dirty="0" smtClean="0"/>
                        <a:t>излагать</a:t>
                      </a:r>
                      <a:r>
                        <a:rPr lang="ru-RU" sz="1900" dirty="0" smtClean="0"/>
                        <a:t> основное содержание прочитанного текста с вербальными и/или зрительными опорами (объём — 5—6 фраз); кратко </a:t>
                      </a:r>
                      <a:r>
                        <a:rPr lang="ru-RU" sz="1900" b="0" u="sng" dirty="0" smtClean="0"/>
                        <a:t>излагать результаты </a:t>
                      </a:r>
                      <a:r>
                        <a:rPr lang="ru-RU" sz="1900" dirty="0" smtClean="0"/>
                        <a:t>выполненной проектной работы (объём — до 6 фраз);</a:t>
                      </a:r>
                      <a:endParaRPr lang="ru-RU" sz="19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285860"/>
          <a:ext cx="8358246" cy="5305046"/>
        </p:xfrm>
        <a:graphic>
          <a:graphicData uri="http://schemas.openxmlformats.org/drawingml/2006/table">
            <a:tbl>
              <a:tblPr/>
              <a:tblGrid>
                <a:gridCol w="2610230"/>
                <a:gridCol w="809418"/>
                <a:gridCol w="2762354"/>
                <a:gridCol w="569463"/>
                <a:gridCol w="1606781"/>
              </a:tblGrid>
              <a:tr h="8573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Содержание 5 класс Рабочая программа по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английскому языку </a:t>
                      </a:r>
                      <a:r>
                        <a:rPr lang="ru-RU" sz="160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u="non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ООО (Действующая)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Количество часов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Содержание 5 класс Примерная рабочая программа ООО по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английскому языку 2021г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Количество часов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Примечания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0438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Школа. Школьная жизнь. Правила поведения в школе. Изучаемые предметы и отношения к ним. Внеклассные мероприятия. Кружки. Школьная форма. Каникулы.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Переписка с зарубежными сверстниками.  Выбор профессии. Мир профессий. Проблема выбора профессии. Роль иностранного языка в планах на будущее.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Школа. Школьная жизнь. Правила поведения в школе. Изучаемые предметы и отношения к ним. Внеклассные мероприятия. Кружки. Школьная форма. Каникулы.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Переписка с зарубежными сверстниками.  Выбор профессии. Мир профессий. Проблема выбора профессии. Роль иностранного языка в планах на будущее.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22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2"/>
                        </a:rPr>
                        <a:t>https://learnenglishteens.britishcouncil.org/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3"/>
                        </a:rPr>
                        <a:t>https://skysmart.ru/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4"/>
                        </a:rPr>
                        <a:t>https://uchi.ru/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5"/>
                        </a:rPr>
                        <a:t>http://1september.ru/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lingua.ru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www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.</a:t>
                      </a:r>
                      <a:r>
                        <a:rPr lang="en-US" sz="1600" u="sng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europeoftales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.</a:t>
                      </a: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net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/</a:t>
                      </a: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site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/</a:t>
                      </a: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en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/</a:t>
                      </a: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index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.</a:t>
                      </a: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7"/>
                        </a:rPr>
                        <a:t>html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66652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Сравнительный анализ рабочих программ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 английскому языку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428604"/>
          <a:ext cx="8358246" cy="6285728"/>
        </p:xfrm>
        <a:graphic>
          <a:graphicData uri="http://schemas.openxmlformats.org/drawingml/2006/table">
            <a:tbl>
              <a:tblPr/>
              <a:tblGrid>
                <a:gridCol w="2610230"/>
                <a:gridCol w="675918"/>
                <a:gridCol w="2895854"/>
                <a:gridCol w="569463"/>
                <a:gridCol w="1606781"/>
              </a:tblGrid>
              <a:tr h="7339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Содержание 5 класс Рабочая программа по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английскому языку </a:t>
                      </a:r>
                      <a:r>
                        <a:rPr lang="ru-RU" sz="160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u="non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ООО (Действующая)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Количество часов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Содержание 5 класс Примерная рабочая программа ООО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английскому языку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2021г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Количество часов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Примечания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8112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Моя семья. Взаимоотношения в семье. Конфликтные ситуации и способы их решения. </a:t>
                      </a:r>
                    </a:p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Мои друзья. Лучший друг/подруга. Внешность и черты характера. Межличностные взаимоотношения с друзьями и в школе. 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Моя семья. Взаимоотношения в семье. Конфликтные ситуации и способы их решения. </a:t>
                      </a:r>
                    </a:p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Мои друзья. Лучший друг/подруга. Внешность и черты характера. Межличностные взаимоотношения с друзьями и в школе.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Present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Simple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Tense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в повествовательных (утвердительных и отрицательных) и вопросительных предложениях.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Образование имён существительных при помощи суффиксов -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/-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-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ist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-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sion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/-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tion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2"/>
                        </a:rPr>
                        <a:t>https://skysmart.ru/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3"/>
                        </a:rPr>
                        <a:t>https://uchi.ru/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4"/>
                        </a:rPr>
                        <a:t>http://1september.ru/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5"/>
                        </a:rPr>
                        <a:t>lingua.ru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www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.</a:t>
                      </a:r>
                      <a:r>
                        <a:rPr lang="en-US" sz="1600" u="sng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europeoftales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.</a:t>
                      </a: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net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/</a:t>
                      </a: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site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/</a:t>
                      </a: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en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/</a:t>
                      </a: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index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.</a:t>
                      </a:r>
                      <a:r>
                        <a:rPr lang="en-US" sz="1600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6"/>
                        </a:rPr>
                        <a:t>html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522" marR="5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60648"/>
            <a:ext cx="8286692" cy="61062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682229" y="6490206"/>
            <a:ext cx="226694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" dirty="0"/>
              <a:pPr marL="38100">
                <a:lnSpc>
                  <a:spcPts val="1864"/>
                </a:lnSpc>
              </a:pPr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14348" y="3571876"/>
            <a:ext cx="7280910" cy="2794996"/>
          </a:xfrm>
          <a:prstGeom prst="rect">
            <a:avLst/>
          </a:prstGeom>
          <a:ln w="9144">
            <a:solidFill>
              <a:srgbClr val="006FC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75"/>
              </a:spcBef>
            </a:pPr>
            <a:r>
              <a:rPr sz="1800" b="1" spc="-10" dirty="0">
                <a:solidFill>
                  <a:srgbClr val="006FC0"/>
                </a:solidFill>
                <a:latin typeface="Arial"/>
                <a:cs typeface="Arial"/>
              </a:rPr>
              <a:t>ФГОС</a:t>
            </a:r>
            <a:r>
              <a:rPr sz="18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ООО</a:t>
            </a:r>
            <a:r>
              <a:rPr sz="18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Arial"/>
                <a:cs typeface="Arial"/>
              </a:rPr>
              <a:t>2021:</a:t>
            </a:r>
            <a:endParaRPr sz="1800">
              <a:latin typeface="Arial"/>
              <a:cs typeface="Arial"/>
            </a:endParaRPr>
          </a:p>
          <a:p>
            <a:pPr marL="90805" marR="91440">
              <a:lnSpc>
                <a:spcPct val="100000"/>
              </a:lnSpc>
              <a:spcBef>
                <a:spcPts val="50"/>
              </a:spcBef>
            </a:pPr>
            <a:r>
              <a:rPr sz="1800" spc="-5" dirty="0">
                <a:latin typeface="Microsoft Sans Serif"/>
                <a:cs typeface="Microsoft Sans Serif"/>
              </a:rPr>
              <a:t>Единство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обязательных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требований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к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результатам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освоения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программ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основного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общего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образования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реализуется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во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ФГОС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на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основе</a:t>
            </a:r>
            <a:r>
              <a:rPr sz="1800" spc="60" dirty="0">
                <a:latin typeface="Microsoft Sans Serif"/>
                <a:cs typeface="Microsoft Sans Serif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Arial"/>
                <a:cs typeface="Arial"/>
              </a:rPr>
              <a:t>системно-деятельностного</a:t>
            </a:r>
            <a:r>
              <a:rPr sz="1800" b="1" spc="7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6FC0"/>
                </a:solidFill>
                <a:latin typeface="Arial"/>
                <a:cs typeface="Arial"/>
              </a:rPr>
              <a:t>подхода</a:t>
            </a:r>
            <a:r>
              <a:rPr sz="1800" spc="-15" dirty="0">
                <a:latin typeface="Microsoft Sans Serif"/>
                <a:cs typeface="Microsoft Sans Serif"/>
              </a:rPr>
              <a:t>, 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обеспечивающего</a:t>
            </a:r>
            <a:r>
              <a:rPr sz="1800" spc="-15" dirty="0">
                <a:latin typeface="Microsoft Sans Serif"/>
                <a:cs typeface="Microsoft Sans Serif"/>
              </a:rPr>
              <a:t> системное</a:t>
            </a:r>
            <a:r>
              <a:rPr sz="1800" spc="44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и </a:t>
            </a:r>
            <a:r>
              <a:rPr sz="1800" spc="-20" dirty="0">
                <a:latin typeface="Microsoft Sans Serif"/>
                <a:cs typeface="Microsoft Sans Serif"/>
              </a:rPr>
              <a:t>гармоничное</a:t>
            </a:r>
            <a:r>
              <a:rPr sz="1800" spc="44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развитие</a:t>
            </a:r>
            <a:r>
              <a:rPr sz="1800" spc="434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личности </a:t>
            </a:r>
            <a:r>
              <a:rPr sz="1800" spc="-20" dirty="0">
                <a:latin typeface="Microsoft Sans Serif"/>
                <a:cs typeface="Microsoft Sans Serif"/>
              </a:rPr>
              <a:t>обучающегося, 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освоение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им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знаний,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компетенций,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необходимых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65" dirty="0">
                <a:latin typeface="Microsoft Sans Serif"/>
                <a:cs typeface="Microsoft Sans Serif"/>
              </a:rPr>
              <a:t>как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для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жизни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современном</a:t>
            </a:r>
            <a:endParaRPr sz="1800">
              <a:latin typeface="Microsoft Sans Serif"/>
              <a:cs typeface="Microsoft Sans Serif"/>
            </a:endParaRPr>
          </a:p>
          <a:p>
            <a:pPr marL="90805">
              <a:lnSpc>
                <a:spcPts val="2135"/>
              </a:lnSpc>
            </a:pPr>
            <a:r>
              <a:rPr sz="1800" spc="-10" dirty="0">
                <a:latin typeface="Microsoft Sans Serif"/>
                <a:cs typeface="Microsoft Sans Serif"/>
              </a:rPr>
              <a:t>обществе,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так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для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успешного</a:t>
            </a:r>
            <a:r>
              <a:rPr sz="1800" spc="7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обучения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на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следующем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уровне</a:t>
            </a:r>
            <a:r>
              <a:rPr sz="1800" spc="7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образования,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а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также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endParaRPr sz="1800">
              <a:latin typeface="Microsoft Sans Serif"/>
              <a:cs typeface="Microsoft Sans Serif"/>
            </a:endParaRPr>
          </a:p>
          <a:p>
            <a:pPr marL="90805">
              <a:lnSpc>
                <a:spcPts val="2135"/>
              </a:lnSpc>
            </a:pPr>
            <a:r>
              <a:rPr sz="1800" spc="-20" dirty="0">
                <a:latin typeface="Microsoft Sans Serif"/>
                <a:cs typeface="Microsoft Sans Serif"/>
              </a:rPr>
              <a:t>течение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жизни.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5786" y="500042"/>
            <a:ext cx="7280910" cy="2532745"/>
          </a:xfrm>
          <a:prstGeom prst="rect">
            <a:avLst/>
          </a:prstGeom>
          <a:ln w="9144">
            <a:solidFill>
              <a:srgbClr val="006FC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 algn="just">
              <a:lnSpc>
                <a:spcPct val="100000"/>
              </a:lnSpc>
              <a:spcBef>
                <a:spcPts val="310"/>
              </a:spcBef>
            </a:pPr>
            <a:r>
              <a:rPr sz="1800" b="1" spc="-10" dirty="0">
                <a:solidFill>
                  <a:srgbClr val="006FC0"/>
                </a:solidFill>
                <a:latin typeface="Arial"/>
                <a:cs typeface="Arial"/>
              </a:rPr>
              <a:t>ФГОС</a:t>
            </a:r>
            <a:r>
              <a:rPr sz="18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ООО</a:t>
            </a:r>
            <a:r>
              <a:rPr sz="18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Arial"/>
                <a:cs typeface="Arial"/>
              </a:rPr>
              <a:t>2010:</a:t>
            </a:r>
            <a:endParaRPr sz="1800">
              <a:latin typeface="Arial"/>
              <a:cs typeface="Arial"/>
            </a:endParaRPr>
          </a:p>
          <a:p>
            <a:pPr marL="90805" marR="81280" algn="just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Microsoft Sans Serif"/>
                <a:cs typeface="Microsoft Sans Serif"/>
              </a:rPr>
              <a:t>В </a:t>
            </a:r>
            <a:r>
              <a:rPr sz="1800" spc="-10" dirty="0">
                <a:latin typeface="Microsoft Sans Serif"/>
                <a:cs typeface="Microsoft Sans Serif"/>
              </a:rPr>
              <a:t>основе </a:t>
            </a:r>
            <a:r>
              <a:rPr sz="1800" spc="-15" dirty="0">
                <a:latin typeface="Microsoft Sans Serif"/>
                <a:cs typeface="Microsoft Sans Serif"/>
              </a:rPr>
              <a:t>Стандарта </a:t>
            </a:r>
            <a:r>
              <a:rPr sz="1800" spc="-20" dirty="0">
                <a:latin typeface="Microsoft Sans Serif"/>
                <a:cs typeface="Microsoft Sans Serif"/>
              </a:rPr>
              <a:t>лежит </a:t>
            </a:r>
            <a:r>
              <a:rPr sz="1800" b="1" spc="-5" dirty="0">
                <a:solidFill>
                  <a:srgbClr val="006FC0"/>
                </a:solidFill>
                <a:latin typeface="Arial"/>
                <a:cs typeface="Arial"/>
              </a:rPr>
              <a:t>системно-деятельностный </a:t>
            </a:r>
            <a:r>
              <a:rPr sz="1800" b="1" spc="-15" dirty="0">
                <a:solidFill>
                  <a:srgbClr val="006FC0"/>
                </a:solidFill>
                <a:latin typeface="Arial"/>
                <a:cs typeface="Arial"/>
              </a:rPr>
              <a:t>подход</a:t>
            </a:r>
            <a:r>
              <a:rPr sz="1800" spc="-15" dirty="0">
                <a:latin typeface="Microsoft Sans Serif"/>
                <a:cs typeface="Microsoft Sans Serif"/>
              </a:rPr>
              <a:t>, </a:t>
            </a:r>
            <a:r>
              <a:rPr sz="1800" spc="-25" dirty="0">
                <a:latin typeface="Microsoft Sans Serif"/>
                <a:cs typeface="Microsoft Sans Serif"/>
              </a:rPr>
              <a:t>который </a:t>
            </a:r>
            <a:r>
              <a:rPr sz="1800" spc="-20" dirty="0">
                <a:latin typeface="Microsoft Sans Serif"/>
                <a:cs typeface="Microsoft Sans Serif"/>
              </a:rPr>
              <a:t>обеспечивает: 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формирование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готовности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к</a:t>
            </a:r>
            <a:r>
              <a:rPr sz="1800" spc="-1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саморазвитию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и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непрерывному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образованию; 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проектирование </a:t>
            </a:r>
            <a:r>
              <a:rPr sz="1800" spc="-5" dirty="0">
                <a:latin typeface="Microsoft Sans Serif"/>
                <a:cs typeface="Microsoft Sans Serif"/>
              </a:rPr>
              <a:t>и </a:t>
            </a:r>
            <a:r>
              <a:rPr sz="1800" spc="-15" dirty="0">
                <a:latin typeface="Microsoft Sans Serif"/>
                <a:cs typeface="Microsoft Sans Serif"/>
              </a:rPr>
              <a:t>конструирование </a:t>
            </a:r>
            <a:r>
              <a:rPr sz="1800" spc="-5" dirty="0">
                <a:latin typeface="Microsoft Sans Serif"/>
                <a:cs typeface="Microsoft Sans Serif"/>
              </a:rPr>
              <a:t>социальной </a:t>
            </a:r>
            <a:r>
              <a:rPr sz="1800" spc="-10" dirty="0">
                <a:latin typeface="Microsoft Sans Serif"/>
                <a:cs typeface="Microsoft Sans Serif"/>
              </a:rPr>
              <a:t>среды </a:t>
            </a:r>
            <a:r>
              <a:rPr sz="1800" spc="-20" dirty="0">
                <a:latin typeface="Microsoft Sans Serif"/>
                <a:cs typeface="Microsoft Sans Serif"/>
              </a:rPr>
              <a:t>развития </a:t>
            </a:r>
            <a:r>
              <a:rPr sz="1800" spc="-15" dirty="0">
                <a:latin typeface="Microsoft Sans Serif"/>
                <a:cs typeface="Microsoft Sans Serif"/>
              </a:rPr>
              <a:t>обучающихся </a:t>
            </a:r>
            <a:r>
              <a:rPr sz="1800" dirty="0">
                <a:latin typeface="Microsoft Sans Serif"/>
                <a:cs typeface="Microsoft Sans Serif"/>
              </a:rPr>
              <a:t>в </a:t>
            </a:r>
            <a:r>
              <a:rPr sz="1800" spc="-15" dirty="0">
                <a:latin typeface="Microsoft Sans Serif"/>
                <a:cs typeface="Microsoft Sans Serif"/>
              </a:rPr>
              <a:t>системе 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образования; активную учебно-познавательную </a:t>
            </a:r>
            <a:r>
              <a:rPr sz="1800" spc="-10" dirty="0">
                <a:latin typeface="Microsoft Sans Serif"/>
                <a:cs typeface="Microsoft Sans Serif"/>
              </a:rPr>
              <a:t>деятельность обучающихся; построение 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образовательного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процесса </a:t>
            </a:r>
            <a:r>
              <a:rPr sz="1800" dirty="0">
                <a:latin typeface="Microsoft Sans Serif"/>
                <a:cs typeface="Microsoft Sans Serif"/>
              </a:rPr>
              <a:t>с </a:t>
            </a:r>
            <a:r>
              <a:rPr sz="1800" spc="-25" dirty="0">
                <a:latin typeface="Microsoft Sans Serif"/>
                <a:cs typeface="Microsoft Sans Serif"/>
              </a:rPr>
              <a:t>учётом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индивидуальных </a:t>
            </a:r>
            <a:r>
              <a:rPr sz="1800" spc="-15" dirty="0">
                <a:latin typeface="Microsoft Sans Serif"/>
                <a:cs typeface="Microsoft Sans Serif"/>
              </a:rPr>
              <a:t>возрастных, </a:t>
            </a:r>
            <a:r>
              <a:rPr sz="1800" spc="-20" dirty="0">
                <a:latin typeface="Microsoft Sans Serif"/>
                <a:cs typeface="Microsoft Sans Serif"/>
              </a:rPr>
              <a:t>психологических </a:t>
            </a:r>
            <a:r>
              <a:rPr sz="1800" dirty="0">
                <a:latin typeface="Microsoft Sans Serif"/>
                <a:cs typeface="Microsoft Sans Serif"/>
              </a:rPr>
              <a:t>и 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физиологических</a:t>
            </a:r>
            <a:r>
              <a:rPr sz="1800" spc="-10" dirty="0">
                <a:latin typeface="Microsoft Sans Serif"/>
                <a:cs typeface="Microsoft Sans Serif"/>
              </a:rPr>
              <a:t> особенностей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обучающихся.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214422"/>
            <a:ext cx="8358246" cy="5000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358246" cy="5000660"/>
          </a:xfrm>
        </p:spPr>
        <p:txBody>
          <a:bodyPr>
            <a:noAutofit/>
          </a:bodyPr>
          <a:lstStyle/>
          <a:p>
            <a:pPr indent="457200" algn="just">
              <a:buNone/>
            </a:pPr>
            <a:r>
              <a:rPr lang="ru-RU" sz="2400" dirty="0" smtClean="0"/>
              <a:t>Программа любого предмета реализуется с учетом программы воспитания. Это должно обязательно быть отражено в пояснительной записке и в содержании. Мы для себя в гимназии определили, что мы реализуем это через различные формы работы на уроке ( коллективная работа, работа в паре, сотрудничество). Плюс к этому нам помогает содержание (через региональный компонент): </a:t>
            </a:r>
          </a:p>
          <a:p>
            <a:pPr marL="788670" indent="457200" algn="just"/>
            <a:r>
              <a:rPr lang="ru-RU" sz="2400" dirty="0" smtClean="0"/>
              <a:t>Традиции народов Крайнего Севера;</a:t>
            </a:r>
          </a:p>
          <a:p>
            <a:pPr marL="788670" indent="457200" algn="just"/>
            <a:r>
              <a:rPr lang="ru-RU" sz="2400" dirty="0" smtClean="0"/>
              <a:t>История Тюменских улиц в лицах;</a:t>
            </a:r>
          </a:p>
          <a:p>
            <a:pPr marL="788670" indent="457200" algn="just"/>
            <a:r>
              <a:rPr lang="ru-RU" sz="2400" dirty="0" smtClean="0"/>
              <a:t>Тюмень в годы войны.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214422"/>
            <a:ext cx="8358246" cy="5000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034" y="565638"/>
            <a:ext cx="542928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Содержание</a:t>
            </a:r>
            <a:r>
              <a:rPr spc="-145" dirty="0"/>
              <a:t> </a:t>
            </a:r>
            <a:r>
              <a:rPr spc="-25" dirty="0"/>
              <a:t>обучения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4348" y="1500174"/>
            <a:ext cx="7929618" cy="477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15100"/>
              </a:lnSpc>
              <a:spcBef>
                <a:spcPts val="95"/>
              </a:spcBef>
            </a:pPr>
            <a:r>
              <a:rPr sz="2400" i="1" spc="-10" smtClean="0">
                <a:latin typeface="Calibri"/>
                <a:cs typeface="Calibri"/>
              </a:rPr>
              <a:t> </a:t>
            </a:r>
            <a:r>
              <a:rPr lang="ru-RU" sz="2400" spc="-10" dirty="0" smtClean="0">
                <a:cs typeface="Calibri"/>
              </a:rPr>
              <a:t>П</a:t>
            </a:r>
            <a:r>
              <a:rPr sz="2400" smtClean="0">
                <a:cs typeface="Calibri"/>
              </a:rPr>
              <a:t>остроение </a:t>
            </a:r>
            <a:r>
              <a:rPr sz="2400" spc="-5" dirty="0">
                <a:cs typeface="Calibri"/>
              </a:rPr>
              <a:t>Примерных программ </a:t>
            </a:r>
            <a:r>
              <a:rPr sz="2400" dirty="0">
                <a:cs typeface="Calibri"/>
              </a:rPr>
              <a:t> </a:t>
            </a:r>
            <a:r>
              <a:rPr sz="2400" spc="-5" dirty="0">
                <a:cs typeface="Calibri"/>
              </a:rPr>
              <a:t>по</a:t>
            </a:r>
            <a:r>
              <a:rPr sz="2400" spc="-25" dirty="0">
                <a:cs typeface="Calibri"/>
              </a:rPr>
              <a:t> </a:t>
            </a:r>
            <a:r>
              <a:rPr sz="2400" spc="-20" dirty="0">
                <a:cs typeface="Calibri"/>
              </a:rPr>
              <a:t>английскому</a:t>
            </a:r>
            <a:r>
              <a:rPr sz="2400" spc="10" dirty="0">
                <a:cs typeface="Calibri"/>
              </a:rPr>
              <a:t> </a:t>
            </a:r>
            <a:r>
              <a:rPr sz="2400" spc="-5" dirty="0">
                <a:cs typeface="Calibri"/>
              </a:rPr>
              <a:t>языку</a:t>
            </a:r>
            <a:r>
              <a:rPr sz="2400" spc="-10" dirty="0">
                <a:cs typeface="Calibri"/>
              </a:rPr>
              <a:t> </a:t>
            </a:r>
            <a:r>
              <a:rPr sz="2400" spc="-5" dirty="0">
                <a:cs typeface="Calibri"/>
              </a:rPr>
              <a:t>основано на</a:t>
            </a:r>
            <a:r>
              <a:rPr sz="2400" dirty="0">
                <a:cs typeface="Calibri"/>
              </a:rPr>
              <a:t> </a:t>
            </a:r>
            <a:r>
              <a:rPr sz="2400" b="1" spc="-10" dirty="0">
                <a:cs typeface="Calibri"/>
              </a:rPr>
              <a:t>концентрическом</a:t>
            </a:r>
            <a:r>
              <a:rPr sz="2400" b="1" dirty="0">
                <a:cs typeface="Calibri"/>
              </a:rPr>
              <a:t> </a:t>
            </a:r>
            <a:r>
              <a:rPr sz="2400" b="1" spc="-5" dirty="0">
                <a:cs typeface="Calibri"/>
              </a:rPr>
              <a:t>принципе</a:t>
            </a:r>
            <a:r>
              <a:rPr sz="2400" spc="-5" dirty="0">
                <a:cs typeface="Calibri"/>
              </a:rPr>
              <a:t>.</a:t>
            </a:r>
            <a:endParaRPr sz="2400">
              <a:cs typeface="Calibri"/>
            </a:endParaRPr>
          </a:p>
          <a:p>
            <a:pPr marL="12700" marR="5080" algn="just">
              <a:lnSpc>
                <a:spcPct val="114999"/>
              </a:lnSpc>
              <a:spcBef>
                <a:spcPts val="994"/>
              </a:spcBef>
            </a:pPr>
            <a:r>
              <a:rPr sz="2400" dirty="0">
                <a:cs typeface="Calibri"/>
              </a:rPr>
              <a:t>В</a:t>
            </a:r>
            <a:r>
              <a:rPr sz="2400" spc="5" dirty="0">
                <a:cs typeface="Calibri"/>
              </a:rPr>
              <a:t> </a:t>
            </a:r>
            <a:r>
              <a:rPr sz="2400" spc="-15" dirty="0">
                <a:cs typeface="Calibri"/>
              </a:rPr>
              <a:t>каждом</a:t>
            </a:r>
            <a:r>
              <a:rPr sz="2400" spc="-10" dirty="0">
                <a:cs typeface="Calibri"/>
              </a:rPr>
              <a:t> </a:t>
            </a:r>
            <a:r>
              <a:rPr sz="2400" spc="-5" dirty="0">
                <a:cs typeface="Calibri"/>
              </a:rPr>
              <a:t>классе</a:t>
            </a:r>
            <a:r>
              <a:rPr sz="2400" dirty="0">
                <a:cs typeface="Calibri"/>
              </a:rPr>
              <a:t> </a:t>
            </a:r>
            <a:r>
              <a:rPr sz="2400" spc="-15" dirty="0">
                <a:cs typeface="Calibri"/>
              </a:rPr>
              <a:t>даются</a:t>
            </a:r>
            <a:r>
              <a:rPr sz="2400" spc="-10" dirty="0">
                <a:cs typeface="Calibri"/>
              </a:rPr>
              <a:t> </a:t>
            </a:r>
            <a:r>
              <a:rPr sz="2400" dirty="0">
                <a:cs typeface="Calibri"/>
              </a:rPr>
              <a:t>новые,</a:t>
            </a:r>
            <a:r>
              <a:rPr sz="2400" spc="5" dirty="0">
                <a:cs typeface="Calibri"/>
              </a:rPr>
              <a:t> </a:t>
            </a:r>
            <a:r>
              <a:rPr sz="2400" dirty="0">
                <a:cs typeface="Calibri"/>
              </a:rPr>
              <a:t>не</a:t>
            </a:r>
            <a:r>
              <a:rPr sz="2400" spc="5" dirty="0">
                <a:cs typeface="Calibri"/>
              </a:rPr>
              <a:t> </a:t>
            </a:r>
            <a:r>
              <a:rPr sz="2400" spc="-5" dirty="0">
                <a:cs typeface="Calibri"/>
              </a:rPr>
              <a:t>изучавшиеся</a:t>
            </a:r>
            <a:r>
              <a:rPr sz="2400" dirty="0">
                <a:cs typeface="Calibri"/>
              </a:rPr>
              <a:t> </a:t>
            </a:r>
            <a:r>
              <a:rPr sz="2400" spc="-5" dirty="0">
                <a:cs typeface="Calibri"/>
              </a:rPr>
              <a:t>ранее</a:t>
            </a:r>
            <a:r>
              <a:rPr sz="2400" dirty="0">
                <a:cs typeface="Calibri"/>
              </a:rPr>
              <a:t> </a:t>
            </a:r>
            <a:r>
              <a:rPr sz="2400" spc="-15" dirty="0">
                <a:cs typeface="Calibri"/>
              </a:rPr>
              <a:t>элементы </a:t>
            </a:r>
            <a:r>
              <a:rPr sz="2400" spc="-10" dirty="0">
                <a:cs typeface="Calibri"/>
              </a:rPr>
              <a:t> </a:t>
            </a:r>
            <a:r>
              <a:rPr sz="2400" spc="-15" dirty="0">
                <a:cs typeface="Calibri"/>
              </a:rPr>
              <a:t>содержания.</a:t>
            </a:r>
            <a:r>
              <a:rPr sz="2400" spc="-10" dirty="0">
                <a:cs typeface="Calibri"/>
              </a:rPr>
              <a:t> </a:t>
            </a:r>
            <a:r>
              <a:rPr sz="2400" spc="-20" dirty="0">
                <a:cs typeface="Calibri"/>
              </a:rPr>
              <a:t>Однако</a:t>
            </a:r>
            <a:r>
              <a:rPr sz="2400" spc="-15" dirty="0">
                <a:cs typeface="Calibri"/>
              </a:rPr>
              <a:t> </a:t>
            </a:r>
            <a:r>
              <a:rPr sz="2400" dirty="0">
                <a:cs typeface="Calibri"/>
              </a:rPr>
              <a:t>в</a:t>
            </a:r>
            <a:r>
              <a:rPr sz="2400" spc="5" dirty="0">
                <a:cs typeface="Calibri"/>
              </a:rPr>
              <a:t> </a:t>
            </a:r>
            <a:r>
              <a:rPr sz="2400" spc="-5" dirty="0">
                <a:cs typeface="Calibri"/>
              </a:rPr>
              <a:t>процессе</a:t>
            </a:r>
            <a:r>
              <a:rPr sz="2400" dirty="0">
                <a:cs typeface="Calibri"/>
              </a:rPr>
              <a:t> </a:t>
            </a:r>
            <a:r>
              <a:rPr sz="2400" spc="-5" dirty="0">
                <a:cs typeface="Calibri"/>
              </a:rPr>
              <a:t>обучения</a:t>
            </a:r>
            <a:r>
              <a:rPr sz="2400" dirty="0">
                <a:cs typeface="Calibri"/>
              </a:rPr>
              <a:t> </a:t>
            </a:r>
            <a:r>
              <a:rPr sz="2400" spc="-10" dirty="0">
                <a:cs typeface="Calibri"/>
              </a:rPr>
              <a:t>лексика,</a:t>
            </a:r>
            <a:r>
              <a:rPr sz="2400" spc="-5" dirty="0">
                <a:cs typeface="Calibri"/>
              </a:rPr>
              <a:t> грамматические </a:t>
            </a:r>
            <a:r>
              <a:rPr sz="2400" dirty="0">
                <a:cs typeface="Calibri"/>
              </a:rPr>
              <a:t> </a:t>
            </a:r>
            <a:r>
              <a:rPr sz="2400" spc="-5" dirty="0">
                <a:cs typeface="Calibri"/>
              </a:rPr>
              <a:t>формы </a:t>
            </a:r>
            <a:r>
              <a:rPr sz="2400" dirty="0">
                <a:cs typeface="Calibri"/>
              </a:rPr>
              <a:t>и </a:t>
            </a:r>
            <a:r>
              <a:rPr sz="2400" spc="-10" dirty="0">
                <a:cs typeface="Calibri"/>
              </a:rPr>
              <a:t>конструкции,</a:t>
            </a:r>
            <a:r>
              <a:rPr sz="2400" spc="-5" dirty="0">
                <a:cs typeface="Calibri"/>
              </a:rPr>
              <a:t> освоенные</a:t>
            </a:r>
            <a:r>
              <a:rPr sz="2400" spc="530" dirty="0">
                <a:cs typeface="Calibri"/>
              </a:rPr>
              <a:t> </a:t>
            </a:r>
            <a:r>
              <a:rPr sz="2400" dirty="0">
                <a:cs typeface="Calibri"/>
              </a:rPr>
              <a:t>на </a:t>
            </a:r>
            <a:r>
              <a:rPr sz="2400" spc="-5" dirty="0">
                <a:cs typeface="Calibri"/>
              </a:rPr>
              <a:t>предыдущих </a:t>
            </a:r>
            <a:r>
              <a:rPr sz="2400" spc="-10" dirty="0">
                <a:cs typeface="Calibri"/>
              </a:rPr>
              <a:t>этапах,</a:t>
            </a:r>
            <a:r>
              <a:rPr sz="2400" spc="525" dirty="0">
                <a:cs typeface="Calibri"/>
              </a:rPr>
              <a:t> </a:t>
            </a:r>
            <a:r>
              <a:rPr sz="2400" spc="-10" dirty="0">
                <a:cs typeface="Calibri"/>
              </a:rPr>
              <a:t>повторяются </a:t>
            </a:r>
            <a:r>
              <a:rPr sz="2400" spc="-530" dirty="0">
                <a:cs typeface="Calibri"/>
              </a:rPr>
              <a:t> </a:t>
            </a:r>
            <a:r>
              <a:rPr sz="2400" dirty="0">
                <a:cs typeface="Calibri"/>
              </a:rPr>
              <a:t>и</a:t>
            </a:r>
            <a:r>
              <a:rPr sz="2400" spc="5" dirty="0">
                <a:cs typeface="Calibri"/>
              </a:rPr>
              <a:t> </a:t>
            </a:r>
            <a:r>
              <a:rPr sz="2400" spc="-10" dirty="0">
                <a:cs typeface="Calibri"/>
              </a:rPr>
              <a:t>закрепляются</a:t>
            </a:r>
            <a:r>
              <a:rPr sz="2400" spc="-5" dirty="0">
                <a:cs typeface="Calibri"/>
              </a:rPr>
              <a:t> </a:t>
            </a:r>
            <a:r>
              <a:rPr sz="2400" dirty="0">
                <a:cs typeface="Calibri"/>
              </a:rPr>
              <a:t>на</a:t>
            </a:r>
            <a:r>
              <a:rPr sz="2400" spc="5" dirty="0">
                <a:cs typeface="Calibri"/>
              </a:rPr>
              <a:t> </a:t>
            </a:r>
            <a:r>
              <a:rPr sz="2400" spc="-5" dirty="0">
                <a:cs typeface="Calibri"/>
              </a:rPr>
              <a:t>расширяющемся</a:t>
            </a:r>
            <a:r>
              <a:rPr sz="2400" dirty="0">
                <a:cs typeface="Calibri"/>
              </a:rPr>
              <a:t> </a:t>
            </a:r>
            <a:r>
              <a:rPr sz="2400" spc="-10" dirty="0">
                <a:cs typeface="Calibri"/>
              </a:rPr>
              <a:t>тематическом</a:t>
            </a:r>
            <a:r>
              <a:rPr sz="2400" spc="-5" dirty="0">
                <a:cs typeface="Calibri"/>
              </a:rPr>
              <a:t> </a:t>
            </a:r>
            <a:r>
              <a:rPr sz="2400" spc="-20" dirty="0">
                <a:cs typeface="Calibri"/>
              </a:rPr>
              <a:t>содержании</a:t>
            </a:r>
            <a:r>
              <a:rPr sz="2400" spc="500" dirty="0">
                <a:cs typeface="Calibri"/>
              </a:rPr>
              <a:t> </a:t>
            </a:r>
            <a:r>
              <a:rPr sz="2400" dirty="0">
                <a:cs typeface="Calibri"/>
              </a:rPr>
              <a:t>речи. </a:t>
            </a:r>
            <a:r>
              <a:rPr sz="2400" spc="-530" dirty="0">
                <a:cs typeface="Calibri"/>
              </a:rPr>
              <a:t> </a:t>
            </a:r>
            <a:r>
              <a:rPr sz="2400" spc="-10" dirty="0">
                <a:cs typeface="Calibri"/>
              </a:rPr>
              <a:t>Это обусловлено </a:t>
            </a:r>
            <a:r>
              <a:rPr sz="2400" spc="-5" dirty="0">
                <a:cs typeface="Calibri"/>
              </a:rPr>
              <a:t>особенностями </a:t>
            </a:r>
            <a:r>
              <a:rPr sz="2400" dirty="0">
                <a:cs typeface="Calibri"/>
              </a:rPr>
              <a:t>памяти </a:t>
            </a:r>
            <a:r>
              <a:rPr sz="2400" spc="-15" dirty="0">
                <a:cs typeface="Calibri"/>
              </a:rPr>
              <a:t>школьников </a:t>
            </a:r>
            <a:r>
              <a:rPr sz="2400" dirty="0">
                <a:cs typeface="Calibri"/>
              </a:rPr>
              <a:t>и </a:t>
            </a:r>
            <a:r>
              <a:rPr sz="2400" spc="-15" dirty="0">
                <a:cs typeface="Calibri"/>
              </a:rPr>
              <a:t>необходимостью </a:t>
            </a:r>
            <a:r>
              <a:rPr sz="2400" spc="-530" dirty="0">
                <a:cs typeface="Calibri"/>
              </a:rPr>
              <a:t> </a:t>
            </a:r>
            <a:r>
              <a:rPr sz="2400" spc="-10" dirty="0">
                <a:cs typeface="Calibri"/>
              </a:rPr>
              <a:t>поддерживать</a:t>
            </a:r>
            <a:r>
              <a:rPr sz="2400" spc="-5" dirty="0">
                <a:cs typeface="Calibri"/>
              </a:rPr>
              <a:t> сформированные</a:t>
            </a:r>
            <a:r>
              <a:rPr sz="2400" dirty="0">
                <a:cs typeface="Calibri"/>
              </a:rPr>
              <a:t> </a:t>
            </a:r>
            <a:r>
              <a:rPr sz="2400" spc="-10" dirty="0">
                <a:cs typeface="Calibri"/>
              </a:rPr>
              <a:t>лексико-грамматические</a:t>
            </a:r>
            <a:r>
              <a:rPr sz="2400" spc="-5" dirty="0">
                <a:cs typeface="Calibri"/>
              </a:rPr>
              <a:t> навыки</a:t>
            </a:r>
            <a:r>
              <a:rPr sz="2400" dirty="0">
                <a:cs typeface="Calibri"/>
              </a:rPr>
              <a:t> в </a:t>
            </a:r>
            <a:r>
              <a:rPr sz="2400" spc="5" dirty="0">
                <a:cs typeface="Calibri"/>
              </a:rPr>
              <a:t> </a:t>
            </a:r>
            <a:r>
              <a:rPr sz="2400" spc="-5" dirty="0">
                <a:cs typeface="Calibri"/>
              </a:rPr>
              <a:t>рабочем</a:t>
            </a:r>
            <a:r>
              <a:rPr sz="2400" spc="-30" dirty="0">
                <a:cs typeface="Calibri"/>
              </a:rPr>
              <a:t> </a:t>
            </a:r>
            <a:r>
              <a:rPr sz="2400" spc="-5" dirty="0">
                <a:cs typeface="Calibri"/>
              </a:rPr>
              <a:t>состоянии.</a:t>
            </a:r>
            <a:endParaRPr sz="240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1214422"/>
            <a:ext cx="8358246" cy="5000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3"/>
          <p:cNvSpPr txBox="1"/>
          <p:nvPr/>
        </p:nvSpPr>
        <p:spPr>
          <a:xfrm>
            <a:off x="642910" y="1357298"/>
            <a:ext cx="4491990" cy="353955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85"/>
              </a:spcBef>
            </a:pPr>
            <a:r>
              <a:rPr sz="2800" spc="-5" dirty="0">
                <a:solidFill>
                  <a:srgbClr val="252525"/>
                </a:solidFill>
                <a:cs typeface="Calibri"/>
              </a:rPr>
              <a:t>Примерные</a:t>
            </a:r>
            <a:r>
              <a:rPr sz="2800" dirty="0">
                <a:solidFill>
                  <a:srgbClr val="252525"/>
                </a:solidFill>
                <a:cs typeface="Calibri"/>
              </a:rPr>
              <a:t> </a:t>
            </a:r>
            <a:r>
              <a:rPr sz="2800" spc="-5" dirty="0">
                <a:solidFill>
                  <a:srgbClr val="252525"/>
                </a:solidFill>
                <a:cs typeface="Calibri"/>
              </a:rPr>
              <a:t>рабочие</a:t>
            </a:r>
            <a:r>
              <a:rPr sz="2800" dirty="0">
                <a:solidFill>
                  <a:srgbClr val="252525"/>
                </a:solidFill>
                <a:cs typeface="Calibri"/>
              </a:rPr>
              <a:t> </a:t>
            </a:r>
            <a:r>
              <a:rPr sz="2800" spc="-5" dirty="0">
                <a:solidFill>
                  <a:srgbClr val="252525"/>
                </a:solidFill>
                <a:cs typeface="Calibri"/>
              </a:rPr>
              <a:t>программы</a:t>
            </a:r>
            <a:r>
              <a:rPr sz="2800" dirty="0">
                <a:solidFill>
                  <a:srgbClr val="252525"/>
                </a:solidFill>
                <a:cs typeface="Calibri"/>
              </a:rPr>
              <a:t> </a:t>
            </a:r>
            <a:r>
              <a:rPr sz="2800" spc="-5" dirty="0">
                <a:solidFill>
                  <a:srgbClr val="252525"/>
                </a:solidFill>
                <a:cs typeface="Calibri"/>
              </a:rPr>
              <a:t>для </a:t>
            </a:r>
            <a:r>
              <a:rPr sz="2800" dirty="0">
                <a:solidFill>
                  <a:srgbClr val="252525"/>
                </a:solidFill>
                <a:cs typeface="Calibri"/>
              </a:rPr>
              <a:t> </a:t>
            </a:r>
            <a:r>
              <a:rPr sz="2800" spc="-5" dirty="0">
                <a:solidFill>
                  <a:srgbClr val="252525"/>
                </a:solidFill>
                <a:cs typeface="Calibri"/>
              </a:rPr>
              <a:t>начального </a:t>
            </a:r>
            <a:r>
              <a:rPr sz="2800" dirty="0">
                <a:solidFill>
                  <a:srgbClr val="252525"/>
                </a:solidFill>
                <a:cs typeface="Calibri"/>
              </a:rPr>
              <a:t>и </a:t>
            </a:r>
            <a:r>
              <a:rPr sz="2800" spc="-10" dirty="0">
                <a:solidFill>
                  <a:srgbClr val="252525"/>
                </a:solidFill>
                <a:cs typeface="Calibri"/>
              </a:rPr>
              <a:t>основного общего </a:t>
            </a:r>
            <a:r>
              <a:rPr sz="2800" spc="-5" dirty="0">
                <a:solidFill>
                  <a:srgbClr val="252525"/>
                </a:solidFill>
                <a:cs typeface="Calibri"/>
              </a:rPr>
              <a:t>образования </a:t>
            </a:r>
            <a:r>
              <a:rPr sz="2800" spc="-530" dirty="0">
                <a:solidFill>
                  <a:srgbClr val="252525"/>
                </a:solidFill>
                <a:cs typeface="Calibri"/>
              </a:rPr>
              <a:t> </a:t>
            </a:r>
            <a:r>
              <a:rPr sz="2800" spc="-5" dirty="0">
                <a:solidFill>
                  <a:srgbClr val="252525"/>
                </a:solidFill>
                <a:cs typeface="Calibri"/>
              </a:rPr>
              <a:t>по</a:t>
            </a:r>
            <a:r>
              <a:rPr sz="2800" dirty="0">
                <a:solidFill>
                  <a:srgbClr val="252525"/>
                </a:solidFill>
                <a:cs typeface="Calibri"/>
              </a:rPr>
              <a:t> </a:t>
            </a:r>
            <a:r>
              <a:rPr sz="2800" spc="-20" dirty="0">
                <a:solidFill>
                  <a:srgbClr val="252525"/>
                </a:solidFill>
                <a:cs typeface="Calibri"/>
              </a:rPr>
              <a:t>английскому</a:t>
            </a:r>
            <a:r>
              <a:rPr sz="2800" spc="-15" dirty="0">
                <a:solidFill>
                  <a:srgbClr val="252525"/>
                </a:solidFill>
                <a:cs typeface="Calibri"/>
              </a:rPr>
              <a:t> </a:t>
            </a:r>
            <a:r>
              <a:rPr sz="2800" spc="-5" dirty="0">
                <a:solidFill>
                  <a:srgbClr val="252525"/>
                </a:solidFill>
                <a:cs typeface="Calibri"/>
              </a:rPr>
              <a:t>языку</a:t>
            </a:r>
            <a:r>
              <a:rPr sz="2800" dirty="0">
                <a:solidFill>
                  <a:srgbClr val="252525"/>
                </a:solidFill>
                <a:cs typeface="Calibri"/>
              </a:rPr>
              <a:t> </a:t>
            </a:r>
            <a:r>
              <a:rPr sz="2800" spc="-5" dirty="0">
                <a:solidFill>
                  <a:srgbClr val="252525"/>
                </a:solidFill>
                <a:cs typeface="Calibri"/>
              </a:rPr>
              <a:t>преемственны</a:t>
            </a:r>
            <a:r>
              <a:rPr sz="2800" dirty="0">
                <a:solidFill>
                  <a:srgbClr val="252525"/>
                </a:solidFill>
                <a:cs typeface="Calibri"/>
              </a:rPr>
              <a:t> </a:t>
            </a:r>
            <a:r>
              <a:rPr sz="2800" spc="-5" dirty="0">
                <a:solidFill>
                  <a:srgbClr val="252525"/>
                </a:solidFill>
                <a:cs typeface="Calibri"/>
              </a:rPr>
              <a:t>по </a:t>
            </a:r>
            <a:r>
              <a:rPr sz="2800" dirty="0">
                <a:solidFill>
                  <a:srgbClr val="252525"/>
                </a:solidFill>
                <a:cs typeface="Calibri"/>
              </a:rPr>
              <a:t> </a:t>
            </a:r>
            <a:r>
              <a:rPr sz="2800" spc="-5" dirty="0">
                <a:solidFill>
                  <a:srgbClr val="252525"/>
                </a:solidFill>
                <a:cs typeface="Calibri"/>
              </a:rPr>
              <a:t>отношению </a:t>
            </a:r>
            <a:r>
              <a:rPr sz="2800" spc="-10" dirty="0">
                <a:solidFill>
                  <a:srgbClr val="252525"/>
                </a:solidFill>
                <a:cs typeface="Calibri"/>
              </a:rPr>
              <a:t>друг </a:t>
            </a:r>
            <a:r>
              <a:rPr sz="2800" dirty="0">
                <a:solidFill>
                  <a:srgbClr val="252525"/>
                </a:solidFill>
                <a:cs typeface="Calibri"/>
              </a:rPr>
              <a:t>к </a:t>
            </a:r>
            <a:r>
              <a:rPr sz="2800" spc="-5" dirty="0">
                <a:solidFill>
                  <a:srgbClr val="252525"/>
                </a:solidFill>
                <a:cs typeface="Calibri"/>
              </a:rPr>
              <a:t>другу </a:t>
            </a:r>
            <a:r>
              <a:rPr sz="2800" dirty="0">
                <a:solidFill>
                  <a:srgbClr val="252525"/>
                </a:solidFill>
                <a:cs typeface="Calibri"/>
              </a:rPr>
              <a:t>и </a:t>
            </a:r>
            <a:r>
              <a:rPr sz="2800" b="1" dirty="0">
                <a:solidFill>
                  <a:srgbClr val="252525"/>
                </a:solidFill>
                <a:cs typeface="Calibri"/>
              </a:rPr>
              <a:t>по </a:t>
            </a:r>
            <a:r>
              <a:rPr sz="2800" b="1" spc="-5" dirty="0">
                <a:solidFill>
                  <a:srgbClr val="252525"/>
                </a:solidFill>
                <a:cs typeface="Calibri"/>
              </a:rPr>
              <a:t>структуре, </a:t>
            </a:r>
            <a:r>
              <a:rPr sz="2800" b="1" dirty="0">
                <a:solidFill>
                  <a:srgbClr val="252525"/>
                </a:solidFill>
                <a:cs typeface="Calibri"/>
              </a:rPr>
              <a:t>и по </a:t>
            </a:r>
            <a:r>
              <a:rPr sz="2800" b="1" spc="5" dirty="0">
                <a:solidFill>
                  <a:srgbClr val="252525"/>
                </a:solidFill>
                <a:cs typeface="Calibri"/>
              </a:rPr>
              <a:t> </a:t>
            </a:r>
            <a:r>
              <a:rPr sz="2800" b="1" spc="-15">
                <a:solidFill>
                  <a:srgbClr val="252525"/>
                </a:solidFill>
                <a:cs typeface="Calibri"/>
              </a:rPr>
              <a:t>содержанию</a:t>
            </a:r>
            <a:r>
              <a:rPr sz="2800" spc="-15" smtClean="0">
                <a:solidFill>
                  <a:srgbClr val="252525"/>
                </a:solidFill>
                <a:cs typeface="Calibri"/>
              </a:rPr>
              <a:t>.</a:t>
            </a:r>
            <a:endParaRPr sz="2800"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81053" y="1643051"/>
            <a:ext cx="1762715" cy="361983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72330" y="2928933"/>
            <a:ext cx="1857388" cy="3152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034" y="142852"/>
            <a:ext cx="145540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sz="1800" b="1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Calibri"/>
                <a:cs typeface="Calibri"/>
              </a:rPr>
              <a:t>класс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158" y="500042"/>
            <a:ext cx="3203287" cy="63598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30"/>
              </a:lnSpc>
              <a:spcBef>
                <a:spcPts val="95"/>
              </a:spcBef>
            </a:pPr>
            <a:r>
              <a:rPr sz="1600" b="1" i="1" spc="-5" smtClean="0">
                <a:cs typeface="Calibri"/>
              </a:rPr>
              <a:t>Мир</a:t>
            </a:r>
            <a:r>
              <a:rPr lang="ru-RU" sz="1600" b="1" i="1" spc="-5" dirty="0" smtClean="0">
                <a:cs typeface="Calibri"/>
              </a:rPr>
              <a:t> моего </a:t>
            </a:r>
            <a:r>
              <a:rPr sz="1600" b="1" i="1" smtClean="0">
                <a:cs typeface="Calibri"/>
              </a:rPr>
              <a:t>я</a:t>
            </a:r>
            <a:r>
              <a:rPr lang="ru-RU" sz="1600" b="1" i="1" dirty="0" smtClean="0">
                <a:cs typeface="Calibri"/>
              </a:rPr>
              <a:t> </a:t>
            </a:r>
            <a:r>
              <a:rPr sz="1600" spc="-5" smtClean="0">
                <a:cs typeface="Calibri"/>
              </a:rPr>
              <a:t>Моя</a:t>
            </a:r>
            <a:r>
              <a:rPr sz="1600" spc="345" smtClean="0">
                <a:cs typeface="Calibri"/>
              </a:rPr>
              <a:t> </a:t>
            </a:r>
            <a:r>
              <a:rPr sz="1600" spc="-5" dirty="0">
                <a:cs typeface="Calibri"/>
              </a:rPr>
              <a:t>семья.</a:t>
            </a:r>
            <a:r>
              <a:rPr sz="1600" spc="355" dirty="0">
                <a:cs typeface="Calibri"/>
              </a:rPr>
              <a:t> </a:t>
            </a:r>
            <a:r>
              <a:rPr sz="1600" dirty="0">
                <a:cs typeface="Calibri"/>
              </a:rPr>
              <a:t>Мой</a:t>
            </a:r>
            <a:r>
              <a:rPr sz="1600" spc="35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день</a:t>
            </a:r>
            <a:endParaRPr sz="1600">
              <a:cs typeface="Calibri"/>
            </a:endParaRPr>
          </a:p>
          <a:p>
            <a:pPr marL="12700">
              <a:lnSpc>
                <a:spcPts val="1345"/>
              </a:lnSpc>
            </a:pPr>
            <a:r>
              <a:rPr sz="1600" spc="-10" dirty="0">
                <a:cs typeface="Calibri"/>
              </a:rPr>
              <a:t>рождения,</a:t>
            </a:r>
            <a:r>
              <a:rPr sz="1600" spc="36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подарки.</a:t>
            </a:r>
            <a:r>
              <a:rPr sz="1600" spc="37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Моя</a:t>
            </a:r>
            <a:r>
              <a:rPr sz="1600" spc="36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любимая</a:t>
            </a:r>
            <a:r>
              <a:rPr sz="1600" spc="380" dirty="0">
                <a:cs typeface="Calibri"/>
              </a:rPr>
              <a:t> </a:t>
            </a:r>
            <a:r>
              <a:rPr sz="1600" spc="-15" dirty="0">
                <a:cs typeface="Calibri"/>
              </a:rPr>
              <a:t>еда.</a:t>
            </a:r>
            <a:endParaRPr sz="1600">
              <a:cs typeface="Calibri"/>
            </a:endParaRPr>
          </a:p>
          <a:p>
            <a:pPr marL="12700" marR="8255">
              <a:lnSpc>
                <a:spcPct val="70000"/>
              </a:lnSpc>
              <a:spcBef>
                <a:spcPts val="290"/>
              </a:spcBef>
            </a:pPr>
            <a:r>
              <a:rPr sz="1600" spc="-5" dirty="0">
                <a:cs typeface="Calibri"/>
              </a:rPr>
              <a:t>Мой</a:t>
            </a:r>
            <a:r>
              <a:rPr sz="1600" spc="13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день</a:t>
            </a:r>
            <a:r>
              <a:rPr sz="1600" spc="13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(распорядок</a:t>
            </a:r>
            <a:r>
              <a:rPr sz="1600" spc="13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дня,</a:t>
            </a:r>
            <a:r>
              <a:rPr sz="1600" spc="14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домашние </a:t>
            </a:r>
            <a:r>
              <a:rPr sz="1600" spc="-350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обязанности).</a:t>
            </a:r>
            <a:endParaRPr sz="1600">
              <a:cs typeface="Calibri"/>
            </a:endParaRPr>
          </a:p>
          <a:p>
            <a:pPr marL="12700">
              <a:lnSpc>
                <a:spcPts val="1630"/>
              </a:lnSpc>
              <a:spcBef>
                <a:spcPts val="430"/>
              </a:spcBef>
            </a:pPr>
            <a:r>
              <a:rPr sz="1600" b="1" i="1" spc="-5" dirty="0">
                <a:cs typeface="Calibri"/>
              </a:rPr>
              <a:t>Мир</a:t>
            </a:r>
            <a:r>
              <a:rPr sz="1600" b="1" i="1" spc="45" dirty="0">
                <a:cs typeface="Calibri"/>
              </a:rPr>
              <a:t> </a:t>
            </a:r>
            <a:r>
              <a:rPr sz="1600" b="1" i="1" dirty="0">
                <a:cs typeface="Calibri"/>
              </a:rPr>
              <a:t>моих</a:t>
            </a:r>
            <a:r>
              <a:rPr sz="1600" b="1" i="1" spc="45" dirty="0">
                <a:cs typeface="Calibri"/>
              </a:rPr>
              <a:t> </a:t>
            </a:r>
            <a:r>
              <a:rPr sz="1600" b="1" i="1" spc="-5" dirty="0">
                <a:cs typeface="Calibri"/>
              </a:rPr>
              <a:t>увлечений</a:t>
            </a:r>
            <a:r>
              <a:rPr sz="1600" spc="-5" dirty="0">
                <a:cs typeface="Calibri"/>
              </a:rPr>
              <a:t>.</a:t>
            </a:r>
            <a:r>
              <a:rPr sz="1600" spc="5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Любимая</a:t>
            </a:r>
            <a:r>
              <a:rPr sz="1600" spc="50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игрушка,</a:t>
            </a:r>
            <a:endParaRPr sz="1600">
              <a:cs typeface="Calibri"/>
            </a:endParaRPr>
          </a:p>
          <a:p>
            <a:pPr marL="12700">
              <a:lnSpc>
                <a:spcPts val="1345"/>
              </a:lnSpc>
            </a:pPr>
            <a:r>
              <a:rPr sz="1600" spc="-5" dirty="0">
                <a:cs typeface="Calibri"/>
              </a:rPr>
              <a:t>игра.</a:t>
            </a:r>
            <a:r>
              <a:rPr sz="1600" spc="43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Мой</a:t>
            </a:r>
            <a:r>
              <a:rPr sz="1600" spc="430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питомец.</a:t>
            </a:r>
            <a:r>
              <a:rPr sz="1600" spc="434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Любимые</a:t>
            </a:r>
            <a:r>
              <a:rPr sz="1600" spc="43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занятия.</a:t>
            </a:r>
            <a:endParaRPr sz="1600">
              <a:cs typeface="Calibri"/>
            </a:endParaRPr>
          </a:p>
          <a:p>
            <a:pPr marL="12700">
              <a:lnSpc>
                <a:spcPts val="1345"/>
              </a:lnSpc>
              <a:tabLst>
                <a:tab pos="930275" algn="l"/>
                <a:tab pos="1946275" algn="l"/>
                <a:tab pos="2999740" algn="l"/>
              </a:tabLst>
            </a:pPr>
            <a:r>
              <a:rPr sz="1600" spc="-5" dirty="0">
                <a:cs typeface="Calibri"/>
              </a:rPr>
              <a:t>Заня</a:t>
            </a:r>
            <a:r>
              <a:rPr sz="1600" dirty="0">
                <a:cs typeface="Calibri"/>
              </a:rPr>
              <a:t>т</a:t>
            </a:r>
            <a:r>
              <a:rPr sz="1600" spc="-5" dirty="0">
                <a:cs typeface="Calibri"/>
              </a:rPr>
              <a:t>ия</a:t>
            </a:r>
            <a:r>
              <a:rPr sz="1600" dirty="0">
                <a:cs typeface="Calibri"/>
              </a:rPr>
              <a:t>	сп</a:t>
            </a:r>
            <a:r>
              <a:rPr sz="1600" spc="-10" dirty="0">
                <a:cs typeface="Calibri"/>
              </a:rPr>
              <a:t>орт</a:t>
            </a:r>
            <a:r>
              <a:rPr sz="1600" spc="-5" dirty="0">
                <a:cs typeface="Calibri"/>
              </a:rPr>
              <a:t>о</a:t>
            </a:r>
            <a:r>
              <a:rPr sz="1600" dirty="0">
                <a:cs typeface="Calibri"/>
              </a:rPr>
              <a:t>м</a:t>
            </a:r>
            <a:r>
              <a:rPr sz="1600" spc="-5" dirty="0">
                <a:cs typeface="Calibri"/>
              </a:rPr>
              <a:t>.</a:t>
            </a:r>
            <a:r>
              <a:rPr sz="1600">
                <a:cs typeface="Calibri"/>
              </a:rPr>
              <a:t>	</a:t>
            </a:r>
          </a:p>
          <a:p>
            <a:pPr marL="12700">
              <a:lnSpc>
                <a:spcPts val="1630"/>
              </a:lnSpc>
            </a:pPr>
            <a:r>
              <a:rPr sz="1600" spc="-10" dirty="0">
                <a:cs typeface="Calibri"/>
              </a:rPr>
              <a:t>Каникулы.</a:t>
            </a:r>
            <a:endParaRPr sz="1600">
              <a:cs typeface="Calibri"/>
            </a:endParaRPr>
          </a:p>
          <a:p>
            <a:pPr marL="12700" marR="5715" algn="just">
              <a:lnSpc>
                <a:spcPct val="70000"/>
              </a:lnSpc>
              <a:spcBef>
                <a:spcPts val="1000"/>
              </a:spcBef>
            </a:pPr>
            <a:r>
              <a:rPr sz="1600" b="1" i="1" spc="-5" dirty="0">
                <a:cs typeface="Calibri"/>
              </a:rPr>
              <a:t>Мир</a:t>
            </a:r>
            <a:r>
              <a:rPr sz="1600" b="1" i="1" dirty="0">
                <a:cs typeface="Calibri"/>
              </a:rPr>
              <a:t> </a:t>
            </a:r>
            <a:r>
              <a:rPr sz="1600" b="1" i="1" spc="-5" dirty="0">
                <a:cs typeface="Calibri"/>
              </a:rPr>
              <a:t>вокруг</a:t>
            </a:r>
            <a:r>
              <a:rPr sz="1600" b="1" i="1" dirty="0">
                <a:cs typeface="Calibri"/>
              </a:rPr>
              <a:t> </a:t>
            </a:r>
            <a:r>
              <a:rPr sz="1600" b="1" i="1" spc="-10" dirty="0">
                <a:cs typeface="Calibri"/>
              </a:rPr>
              <a:t>меня.</a:t>
            </a:r>
            <a:r>
              <a:rPr sz="1600" b="1" i="1" spc="-5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Моя</a:t>
            </a:r>
            <a:r>
              <a:rPr sz="1600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комната </a:t>
            </a:r>
            <a:r>
              <a:rPr sz="1600" spc="-5" dirty="0">
                <a:cs typeface="Calibri"/>
              </a:rPr>
              <a:t> (квартира,</a:t>
            </a:r>
            <a:r>
              <a:rPr sz="1600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дом),</a:t>
            </a:r>
            <a:r>
              <a:rPr sz="1600" spc="-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предметы</a:t>
            </a:r>
            <a:r>
              <a:rPr sz="1600" spc="-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мебели</a:t>
            </a:r>
            <a:r>
              <a:rPr sz="1600" spc="-5" dirty="0">
                <a:cs typeface="Calibri"/>
              </a:rPr>
              <a:t> и </a:t>
            </a:r>
            <a:r>
              <a:rPr sz="160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интерьера.</a:t>
            </a:r>
            <a:r>
              <a:rPr sz="160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Моя</a:t>
            </a:r>
            <a:r>
              <a:rPr sz="1600" dirty="0">
                <a:cs typeface="Calibri"/>
              </a:rPr>
              <a:t> </a:t>
            </a:r>
            <a:r>
              <a:rPr sz="1600" spc="-15" dirty="0">
                <a:cs typeface="Calibri"/>
              </a:rPr>
              <a:t>школа,</a:t>
            </a:r>
            <a:r>
              <a:rPr sz="1600" spc="-1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любимые </a:t>
            </a:r>
            <a:r>
              <a:rPr sz="1600" spc="-35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учебные</a:t>
            </a:r>
            <a:r>
              <a:rPr sz="160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предметы.</a:t>
            </a:r>
            <a:r>
              <a:rPr sz="160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Мои</a:t>
            </a:r>
            <a:r>
              <a:rPr sz="1600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друзья,</a:t>
            </a:r>
            <a:r>
              <a:rPr sz="1600" spc="-5" dirty="0">
                <a:cs typeface="Calibri"/>
              </a:rPr>
              <a:t> их </a:t>
            </a:r>
            <a:r>
              <a:rPr sz="160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внешность и </a:t>
            </a:r>
            <a:r>
              <a:rPr sz="1600" dirty="0">
                <a:cs typeface="Calibri"/>
              </a:rPr>
              <a:t>черты </a:t>
            </a:r>
            <a:r>
              <a:rPr sz="1600" spc="-5" dirty="0">
                <a:cs typeface="Calibri"/>
              </a:rPr>
              <a:t>характера. Моя малая </a:t>
            </a:r>
            <a:r>
              <a:rPr sz="1600" spc="-350" dirty="0">
                <a:cs typeface="Calibri"/>
              </a:rPr>
              <a:t> </a:t>
            </a:r>
            <a:r>
              <a:rPr sz="1600" spc="-15" dirty="0">
                <a:cs typeface="Calibri"/>
              </a:rPr>
              <a:t>родина</a:t>
            </a:r>
            <a:r>
              <a:rPr sz="1600" spc="-1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(город,</a:t>
            </a:r>
            <a:r>
              <a:rPr sz="1600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село).</a:t>
            </a:r>
            <a:r>
              <a:rPr sz="1600" spc="345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Путешествия. </a:t>
            </a:r>
            <a:r>
              <a:rPr sz="1600" spc="-35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Дикие</a:t>
            </a:r>
            <a:r>
              <a:rPr sz="160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и</a:t>
            </a:r>
            <a:r>
              <a:rPr sz="1600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домашние</a:t>
            </a:r>
            <a:r>
              <a:rPr sz="1600" spc="-5" dirty="0">
                <a:cs typeface="Calibri"/>
              </a:rPr>
              <a:t> животные.</a:t>
            </a:r>
            <a:r>
              <a:rPr sz="1600" dirty="0">
                <a:cs typeface="Calibri"/>
              </a:rPr>
              <a:t> </a:t>
            </a:r>
            <a:r>
              <a:rPr sz="1600" spc="-15" dirty="0">
                <a:cs typeface="Calibri"/>
              </a:rPr>
              <a:t>Погода. </a:t>
            </a:r>
            <a:r>
              <a:rPr sz="1600" spc="-10" dirty="0">
                <a:cs typeface="Calibri"/>
              </a:rPr>
              <a:t> Времена</a:t>
            </a:r>
            <a:r>
              <a:rPr sz="1600" spc="5" dirty="0">
                <a:cs typeface="Calibri"/>
              </a:rPr>
              <a:t> </a:t>
            </a:r>
            <a:r>
              <a:rPr sz="1600" spc="-20" dirty="0">
                <a:cs typeface="Calibri"/>
              </a:rPr>
              <a:t>года</a:t>
            </a:r>
            <a:r>
              <a:rPr sz="1600" spc="5" dirty="0">
                <a:cs typeface="Calibri"/>
              </a:rPr>
              <a:t> </a:t>
            </a:r>
            <a:r>
              <a:rPr sz="1600" spc="-5" dirty="0">
                <a:cs typeface="Calibri"/>
              </a:rPr>
              <a:t>(месяцы).</a:t>
            </a:r>
            <a:r>
              <a:rPr sz="1600" spc="25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Покупки.</a:t>
            </a:r>
            <a:endParaRPr sz="1600">
              <a:cs typeface="Calibri"/>
            </a:endParaRPr>
          </a:p>
          <a:p>
            <a:pPr marL="12700" marR="5715" algn="just">
              <a:lnSpc>
                <a:spcPct val="70000"/>
              </a:lnSpc>
              <a:spcBef>
                <a:spcPts val="994"/>
              </a:spcBef>
              <a:tabLst>
                <a:tab pos="1106805" algn="l"/>
                <a:tab pos="2873375" algn="l"/>
              </a:tabLst>
            </a:pPr>
            <a:r>
              <a:rPr sz="1600" b="1" i="1" spc="-5" dirty="0">
                <a:cs typeface="Calibri"/>
              </a:rPr>
              <a:t>Родная</a:t>
            </a:r>
            <a:r>
              <a:rPr sz="1600" b="1" i="1" dirty="0">
                <a:cs typeface="Calibri"/>
              </a:rPr>
              <a:t> страна</a:t>
            </a:r>
            <a:r>
              <a:rPr sz="1600" b="1" i="1" spc="5" dirty="0">
                <a:cs typeface="Calibri"/>
              </a:rPr>
              <a:t> </a:t>
            </a:r>
            <a:r>
              <a:rPr sz="1600" b="1" i="1" spc="-5" dirty="0">
                <a:cs typeface="Calibri"/>
              </a:rPr>
              <a:t>и</a:t>
            </a:r>
            <a:r>
              <a:rPr sz="1600" b="1" i="1" dirty="0">
                <a:cs typeface="Calibri"/>
              </a:rPr>
              <a:t> страны</a:t>
            </a:r>
            <a:r>
              <a:rPr sz="1600" b="1" i="1" spc="5" dirty="0">
                <a:cs typeface="Calibri"/>
              </a:rPr>
              <a:t> </a:t>
            </a:r>
            <a:r>
              <a:rPr sz="1600" b="1" i="1" spc="-5" dirty="0">
                <a:cs typeface="Calibri"/>
              </a:rPr>
              <a:t>изучаемого </a:t>
            </a:r>
            <a:r>
              <a:rPr sz="1600" b="1" i="1" dirty="0">
                <a:cs typeface="Calibri"/>
              </a:rPr>
              <a:t> </a:t>
            </a:r>
            <a:r>
              <a:rPr sz="1600" b="1" i="1" spc="-10" dirty="0">
                <a:cs typeface="Calibri"/>
              </a:rPr>
              <a:t>языка</a:t>
            </a:r>
            <a:r>
              <a:rPr sz="1600" spc="-10" dirty="0">
                <a:cs typeface="Calibri"/>
              </a:rPr>
              <a:t>.</a:t>
            </a:r>
            <a:r>
              <a:rPr sz="1600" spc="-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Россия</a:t>
            </a:r>
            <a:r>
              <a:rPr sz="1600" spc="-5" dirty="0">
                <a:cs typeface="Calibri"/>
              </a:rPr>
              <a:t> и</a:t>
            </a:r>
            <a:r>
              <a:rPr sz="160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страна/страны </a:t>
            </a:r>
            <a:r>
              <a:rPr sz="1600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изучаемого языка. </a:t>
            </a:r>
            <a:r>
              <a:rPr sz="1600" spc="-5" dirty="0">
                <a:cs typeface="Calibri"/>
              </a:rPr>
              <a:t>Их </a:t>
            </a:r>
            <a:r>
              <a:rPr sz="1600" spc="-10" dirty="0">
                <a:cs typeface="Calibri"/>
              </a:rPr>
              <a:t>столицы, основные </a:t>
            </a:r>
            <a:r>
              <a:rPr sz="1600" spc="-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достопримечательности</a:t>
            </a:r>
            <a:r>
              <a:rPr sz="1600" spc="-5" dirty="0">
                <a:cs typeface="Calibri"/>
              </a:rPr>
              <a:t> </a:t>
            </a:r>
            <a:r>
              <a:rPr sz="1600" spc="-5">
                <a:cs typeface="Calibri"/>
              </a:rPr>
              <a:t>и</a:t>
            </a:r>
            <a:r>
              <a:rPr sz="1600">
                <a:cs typeface="Calibri"/>
              </a:rPr>
              <a:t> </a:t>
            </a:r>
            <a:r>
              <a:rPr sz="1600" spc="-5" smtClean="0">
                <a:cs typeface="Calibri"/>
              </a:rPr>
              <a:t>интересные</a:t>
            </a:r>
            <a:r>
              <a:rPr lang="ru-RU" sz="1600" spc="-350" dirty="0" smtClean="0">
                <a:cs typeface="Calibri"/>
              </a:rPr>
              <a:t> </a:t>
            </a:r>
            <a:r>
              <a:rPr sz="1600" spc="-5" smtClean="0">
                <a:cs typeface="Calibri"/>
              </a:rPr>
              <a:t>фак</a:t>
            </a:r>
            <a:r>
              <a:rPr sz="1600" smtClean="0">
                <a:cs typeface="Calibri"/>
              </a:rPr>
              <a:t>т</a:t>
            </a:r>
            <a:r>
              <a:rPr sz="1600" spc="-10" smtClean="0">
                <a:cs typeface="Calibri"/>
              </a:rPr>
              <a:t>ы</a:t>
            </a:r>
            <a:r>
              <a:rPr sz="1600" spc="-5" dirty="0">
                <a:cs typeface="Calibri"/>
              </a:rPr>
              <a:t>.</a:t>
            </a:r>
            <a:r>
              <a:rPr sz="1600" dirty="0">
                <a:cs typeface="Calibri"/>
              </a:rPr>
              <a:t>	</a:t>
            </a:r>
            <a:r>
              <a:rPr sz="1600" spc="-5" dirty="0">
                <a:cs typeface="Calibri"/>
              </a:rPr>
              <a:t>Произв</a:t>
            </a:r>
            <a:r>
              <a:rPr sz="1600" spc="-35" dirty="0">
                <a:cs typeface="Calibri"/>
              </a:rPr>
              <a:t>е</a:t>
            </a:r>
            <a:r>
              <a:rPr sz="1600" spc="-25" dirty="0">
                <a:cs typeface="Calibri"/>
              </a:rPr>
              <a:t>д</a:t>
            </a:r>
            <a:r>
              <a:rPr sz="1600" spc="-5" dirty="0">
                <a:cs typeface="Calibri"/>
              </a:rPr>
              <a:t>е</a:t>
            </a:r>
            <a:r>
              <a:rPr sz="1600" spc="-15" dirty="0">
                <a:cs typeface="Calibri"/>
              </a:rPr>
              <a:t>н</a:t>
            </a:r>
            <a:r>
              <a:rPr sz="1600" spc="-5" dirty="0">
                <a:cs typeface="Calibri"/>
              </a:rPr>
              <a:t>ия</a:t>
            </a:r>
            <a:r>
              <a:rPr sz="1600" dirty="0">
                <a:cs typeface="Calibri"/>
              </a:rPr>
              <a:t>	</a:t>
            </a:r>
            <a:r>
              <a:rPr sz="1600" spc="-10" dirty="0">
                <a:cs typeface="Calibri"/>
              </a:rPr>
              <a:t>д</a:t>
            </a:r>
            <a:r>
              <a:rPr sz="1600" spc="-15" dirty="0">
                <a:cs typeface="Calibri"/>
              </a:rPr>
              <a:t>ет</a:t>
            </a:r>
            <a:r>
              <a:rPr sz="1600" spc="-5" dirty="0">
                <a:cs typeface="Calibri"/>
              </a:rPr>
              <a:t>с</a:t>
            </a:r>
            <a:r>
              <a:rPr sz="1600" spc="-35" dirty="0">
                <a:cs typeface="Calibri"/>
              </a:rPr>
              <a:t>к</a:t>
            </a:r>
            <a:r>
              <a:rPr sz="1600" spc="-10" dirty="0">
                <a:cs typeface="Calibri"/>
              </a:rPr>
              <a:t>о</a:t>
            </a:r>
            <a:r>
              <a:rPr sz="1600" spc="-25" dirty="0">
                <a:cs typeface="Calibri"/>
              </a:rPr>
              <a:t>г</a:t>
            </a:r>
            <a:r>
              <a:rPr sz="1600" spc="-5" dirty="0">
                <a:cs typeface="Calibri"/>
              </a:rPr>
              <a:t>о  </a:t>
            </a:r>
            <a:r>
              <a:rPr sz="1600" spc="-10" dirty="0">
                <a:cs typeface="Calibri"/>
              </a:rPr>
              <a:t>фольклора.</a:t>
            </a:r>
            <a:r>
              <a:rPr sz="1600" spc="-5" dirty="0">
                <a:cs typeface="Calibri"/>
              </a:rPr>
              <a:t> Литературные</a:t>
            </a:r>
            <a:r>
              <a:rPr sz="160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персонажи </a:t>
            </a:r>
            <a:r>
              <a:rPr sz="1600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детских </a:t>
            </a:r>
            <a:r>
              <a:rPr sz="1600" spc="-20" dirty="0">
                <a:cs typeface="Calibri"/>
              </a:rPr>
              <a:t>книг.</a:t>
            </a:r>
            <a:r>
              <a:rPr sz="1600" spc="320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Праздники </a:t>
            </a:r>
            <a:r>
              <a:rPr sz="1600" spc="-15" dirty="0">
                <a:cs typeface="Calibri"/>
              </a:rPr>
              <a:t>родной</a:t>
            </a:r>
            <a:r>
              <a:rPr sz="1600" spc="33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страны </a:t>
            </a:r>
            <a:r>
              <a:rPr sz="160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и</a:t>
            </a:r>
            <a:r>
              <a:rPr sz="1600" spc="-2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страны/стран</a:t>
            </a:r>
            <a:r>
              <a:rPr sz="1600" spc="-1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изучаемого</a:t>
            </a:r>
            <a:r>
              <a:rPr sz="1600" spc="4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языка.</a:t>
            </a:r>
            <a:endParaRPr sz="1600"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3927" y="234189"/>
            <a:ext cx="4945792" cy="64581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75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9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класс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739"/>
              </a:lnSpc>
            </a:pPr>
            <a:r>
              <a:rPr sz="1400" spc="-5" dirty="0">
                <a:cs typeface="Calibri"/>
              </a:rPr>
              <a:t>Взаимоотношения</a:t>
            </a:r>
            <a:r>
              <a:rPr sz="1400" spc="4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в </a:t>
            </a:r>
            <a:r>
              <a:rPr sz="1400" spc="-10" dirty="0">
                <a:cs typeface="Calibri"/>
              </a:rPr>
              <a:t>семье</a:t>
            </a:r>
            <a:r>
              <a:rPr sz="1400" spc="5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с </a:t>
            </a:r>
            <a:r>
              <a:rPr sz="1400" spc="-10" dirty="0">
                <a:cs typeface="Calibri"/>
              </a:rPr>
              <a:t>друзьями.</a:t>
            </a:r>
            <a:r>
              <a:rPr sz="1400" spc="35" dirty="0">
                <a:cs typeface="Calibri"/>
              </a:rPr>
              <a:t> </a:t>
            </a:r>
            <a:r>
              <a:rPr sz="1400" spc="-15" dirty="0">
                <a:cs typeface="Calibri"/>
              </a:rPr>
              <a:t>Конфликты</a:t>
            </a:r>
            <a:r>
              <a:rPr sz="1400" spc="2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их</a:t>
            </a:r>
            <a:r>
              <a:rPr sz="140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разрешение.</a:t>
            </a:r>
            <a:endParaRPr sz="1400">
              <a:cs typeface="Calibri"/>
            </a:endParaRPr>
          </a:p>
          <a:p>
            <a:pPr marL="56515">
              <a:lnSpc>
                <a:spcPts val="1730"/>
              </a:lnSpc>
            </a:pPr>
            <a:r>
              <a:rPr sz="1400" spc="-5" dirty="0">
                <a:cs typeface="Calibri"/>
              </a:rPr>
              <a:t>Внешность</a:t>
            </a:r>
            <a:r>
              <a:rPr sz="1400" spc="3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характер </a:t>
            </a:r>
            <a:r>
              <a:rPr sz="1400" spc="-10" dirty="0">
                <a:cs typeface="Calibri"/>
              </a:rPr>
              <a:t>человека/литературного</a:t>
            </a:r>
            <a:r>
              <a:rPr sz="1400" spc="1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персонажа.</a:t>
            </a:r>
            <a:endParaRPr sz="1400">
              <a:cs typeface="Calibri"/>
            </a:endParaRPr>
          </a:p>
          <a:p>
            <a:pPr marL="12700" marR="5080" algn="just">
              <a:lnSpc>
                <a:spcPts val="1730"/>
              </a:lnSpc>
              <a:spcBef>
                <a:spcPts val="120"/>
              </a:spcBef>
            </a:pPr>
            <a:r>
              <a:rPr sz="1400" spc="-10" dirty="0">
                <a:cs typeface="Calibri"/>
              </a:rPr>
              <a:t>Досуг </a:t>
            </a:r>
            <a:r>
              <a:rPr sz="1400" spc="-5" dirty="0">
                <a:cs typeface="Calibri"/>
              </a:rPr>
              <a:t>и </a:t>
            </a:r>
            <a:r>
              <a:rPr sz="1400" spc="-10" dirty="0">
                <a:cs typeface="Calibri"/>
              </a:rPr>
              <a:t>увлечения/хобби </a:t>
            </a:r>
            <a:r>
              <a:rPr sz="1400" spc="-5" dirty="0">
                <a:cs typeface="Calibri"/>
              </a:rPr>
              <a:t>современного </a:t>
            </a:r>
            <a:r>
              <a:rPr sz="1400" spc="-10" dirty="0">
                <a:cs typeface="Calibri"/>
              </a:rPr>
              <a:t>подростка </a:t>
            </a:r>
            <a:r>
              <a:rPr sz="1400" spc="-5" dirty="0">
                <a:cs typeface="Calibri"/>
              </a:rPr>
              <a:t>(чтение, кино, театр, </a:t>
            </a:r>
            <a:r>
              <a:rPr sz="140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музыка,</a:t>
            </a:r>
            <a:r>
              <a:rPr sz="1400" spc="-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музей,</a:t>
            </a:r>
            <a:r>
              <a:rPr sz="1400" spc="-5" dirty="0">
                <a:cs typeface="Calibri"/>
              </a:rPr>
              <a:t> </a:t>
            </a:r>
            <a:r>
              <a:rPr sz="1400" spc="-15" dirty="0">
                <a:cs typeface="Calibri"/>
              </a:rPr>
              <a:t>спорт,</a:t>
            </a:r>
            <a:r>
              <a:rPr sz="1400" spc="-1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живопись;</a:t>
            </a:r>
            <a:r>
              <a:rPr sz="140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компьютерные</a:t>
            </a:r>
            <a:r>
              <a:rPr sz="1400" spc="-5" dirty="0">
                <a:cs typeface="Calibri"/>
              </a:rPr>
              <a:t> игры).</a:t>
            </a:r>
            <a:r>
              <a:rPr sz="1400" dirty="0">
                <a:cs typeface="Calibri"/>
              </a:rPr>
              <a:t> </a:t>
            </a:r>
            <a:r>
              <a:rPr sz="1400" spc="-20" dirty="0">
                <a:cs typeface="Calibri"/>
              </a:rPr>
              <a:t>Роль</a:t>
            </a:r>
            <a:r>
              <a:rPr sz="1400" spc="32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книги</a:t>
            </a:r>
            <a:r>
              <a:rPr sz="1400" spc="35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в 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жизни</a:t>
            </a:r>
            <a:r>
              <a:rPr sz="1400" spc="-15" dirty="0">
                <a:cs typeface="Calibri"/>
              </a:rPr>
              <a:t> подростка.</a:t>
            </a:r>
            <a:endParaRPr sz="1400">
              <a:cs typeface="Calibri"/>
            </a:endParaRPr>
          </a:p>
          <a:p>
            <a:pPr marL="12700" algn="just">
              <a:lnSpc>
                <a:spcPts val="1600"/>
              </a:lnSpc>
            </a:pPr>
            <a:r>
              <a:rPr sz="1400" spc="-5" dirty="0">
                <a:cs typeface="Calibri"/>
              </a:rPr>
              <a:t>Здоровый</a:t>
            </a:r>
            <a:r>
              <a:rPr sz="1400" spc="380" dirty="0">
                <a:cs typeface="Calibri"/>
              </a:rPr>
              <a:t>   </a:t>
            </a:r>
            <a:r>
              <a:rPr sz="1400" spc="-5">
                <a:cs typeface="Calibri"/>
              </a:rPr>
              <a:t>образ</a:t>
            </a:r>
            <a:r>
              <a:rPr sz="1400" spc="380">
                <a:cs typeface="Calibri"/>
              </a:rPr>
              <a:t>   </a:t>
            </a:r>
            <a:r>
              <a:rPr sz="1400" spc="-5" smtClean="0">
                <a:cs typeface="Calibri"/>
              </a:rPr>
              <a:t>жизни</a:t>
            </a:r>
            <a:endParaRPr sz="1400">
              <a:cs typeface="Calibri"/>
            </a:endParaRPr>
          </a:p>
          <a:p>
            <a:pPr marL="12700" algn="just">
              <a:lnSpc>
                <a:spcPts val="1730"/>
              </a:lnSpc>
            </a:pPr>
            <a:r>
              <a:rPr sz="1400" spc="-5" dirty="0">
                <a:cs typeface="Calibri"/>
              </a:rPr>
              <a:t>сбалансированное</a:t>
            </a:r>
            <a:r>
              <a:rPr sz="1400" spc="-3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питание.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Посещение</a:t>
            </a:r>
            <a:r>
              <a:rPr sz="1400" spc="2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врача.</a:t>
            </a:r>
            <a:endParaRPr sz="1400">
              <a:cs typeface="Calibri"/>
            </a:endParaRPr>
          </a:p>
          <a:p>
            <a:pPr marL="12700" marR="822325">
              <a:lnSpc>
                <a:spcPts val="1730"/>
              </a:lnSpc>
              <a:spcBef>
                <a:spcPts val="120"/>
              </a:spcBef>
            </a:pPr>
            <a:r>
              <a:rPr sz="1400" spc="-5" dirty="0">
                <a:cs typeface="Calibri"/>
              </a:rPr>
              <a:t>Покупки:</a:t>
            </a:r>
            <a:r>
              <a:rPr sz="1400" spc="15" dirty="0">
                <a:cs typeface="Calibri"/>
              </a:rPr>
              <a:t> </a:t>
            </a:r>
            <a:r>
              <a:rPr sz="1400" spc="-20" dirty="0">
                <a:cs typeface="Calibri"/>
              </a:rPr>
              <a:t>одежда,</a:t>
            </a:r>
            <a:r>
              <a:rPr sz="1400" spc="2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обувь</a:t>
            </a:r>
            <a:r>
              <a:rPr sz="1400" spc="1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r>
              <a:rPr sz="1400" spc="25" dirty="0">
                <a:cs typeface="Calibri"/>
              </a:rPr>
              <a:t> </a:t>
            </a:r>
            <a:r>
              <a:rPr sz="1400" spc="-15" dirty="0">
                <a:cs typeface="Calibri"/>
              </a:rPr>
              <a:t>продукты</a:t>
            </a:r>
            <a:r>
              <a:rPr sz="1400" spc="2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питания.</a:t>
            </a:r>
            <a:r>
              <a:rPr sz="1400" spc="15" dirty="0">
                <a:cs typeface="Calibri"/>
              </a:rPr>
              <a:t> </a:t>
            </a:r>
            <a:r>
              <a:rPr sz="1400" spc="-10">
                <a:cs typeface="Calibri"/>
              </a:rPr>
              <a:t>Карманные</a:t>
            </a:r>
            <a:r>
              <a:rPr sz="1400" spc="20">
                <a:cs typeface="Calibri"/>
              </a:rPr>
              <a:t> </a:t>
            </a:r>
            <a:r>
              <a:rPr sz="1400" spc="-10" smtClean="0">
                <a:cs typeface="Calibri"/>
              </a:rPr>
              <a:t>деньги</a:t>
            </a:r>
            <a:endParaRPr sz="1400">
              <a:cs typeface="Calibri"/>
            </a:endParaRPr>
          </a:p>
          <a:p>
            <a:pPr marL="56515">
              <a:lnSpc>
                <a:spcPts val="1605"/>
              </a:lnSpc>
            </a:pPr>
            <a:r>
              <a:rPr sz="1400" spc="-15" dirty="0">
                <a:cs typeface="Calibri"/>
              </a:rPr>
              <a:t>Школа,</a:t>
            </a:r>
            <a:r>
              <a:rPr sz="1400" dirty="0">
                <a:cs typeface="Calibri"/>
              </a:rPr>
              <a:t> </a:t>
            </a:r>
            <a:r>
              <a:rPr sz="1400" spc="-15" dirty="0">
                <a:cs typeface="Calibri"/>
              </a:rPr>
              <a:t>школьная</a:t>
            </a:r>
            <a:r>
              <a:rPr sz="1400" spc="-5" dirty="0">
                <a:cs typeface="Calibri"/>
              </a:rPr>
              <a:t> жизнь,</a:t>
            </a:r>
            <a:r>
              <a:rPr sz="140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изучаемые</a:t>
            </a:r>
            <a:r>
              <a:rPr sz="1400" spc="3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предметы</a:t>
            </a:r>
            <a:r>
              <a:rPr sz="1400" spc="3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отношение</a:t>
            </a:r>
            <a:r>
              <a:rPr sz="1400" spc="3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к ним.</a:t>
            </a:r>
            <a:endParaRPr sz="1400">
              <a:cs typeface="Calibri"/>
            </a:endParaRPr>
          </a:p>
          <a:p>
            <a:pPr marL="12700" marR="751205">
              <a:lnSpc>
                <a:spcPts val="1730"/>
              </a:lnSpc>
              <a:spcBef>
                <a:spcPts val="120"/>
              </a:spcBef>
            </a:pPr>
            <a:r>
              <a:rPr sz="1400" spc="-5" dirty="0">
                <a:cs typeface="Calibri"/>
              </a:rPr>
              <a:t>Взаимоотношения</a:t>
            </a:r>
            <a:r>
              <a:rPr sz="1400" spc="4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в</a:t>
            </a:r>
            <a:r>
              <a:rPr sz="1400" spc="-10" dirty="0">
                <a:cs typeface="Calibri"/>
              </a:rPr>
              <a:t> </a:t>
            </a:r>
            <a:r>
              <a:rPr sz="1400" spc="-15" dirty="0">
                <a:cs typeface="Calibri"/>
              </a:rPr>
              <a:t>школе:</a:t>
            </a:r>
            <a:r>
              <a:rPr sz="1400" spc="-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проблемы</a:t>
            </a:r>
            <a:r>
              <a:rPr sz="1400" spc="3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их </a:t>
            </a:r>
            <a:r>
              <a:rPr sz="1400" spc="-10" dirty="0">
                <a:cs typeface="Calibri"/>
              </a:rPr>
              <a:t>решение.</a:t>
            </a:r>
            <a:r>
              <a:rPr sz="1400" spc="1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Переписка</a:t>
            </a:r>
            <a:r>
              <a:rPr sz="1400" spc="2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с </a:t>
            </a:r>
            <a:r>
              <a:rPr sz="1400" spc="-34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зарубежными</a:t>
            </a:r>
            <a:r>
              <a:rPr sz="1400" spc="-2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сверстниками.</a:t>
            </a:r>
            <a:endParaRPr sz="1400">
              <a:cs typeface="Calibri"/>
            </a:endParaRPr>
          </a:p>
          <a:p>
            <a:pPr marL="56515">
              <a:lnSpc>
                <a:spcPts val="1605"/>
              </a:lnSpc>
            </a:pPr>
            <a:r>
              <a:rPr sz="1400" spc="-5" dirty="0">
                <a:cs typeface="Calibri"/>
              </a:rPr>
              <a:t>Виды</a:t>
            </a:r>
            <a:r>
              <a:rPr sz="1400" spc="5" dirty="0">
                <a:cs typeface="Calibri"/>
              </a:rPr>
              <a:t> </a:t>
            </a:r>
            <a:r>
              <a:rPr sz="1400" spc="-20" dirty="0">
                <a:cs typeface="Calibri"/>
              </a:rPr>
              <a:t>отдыха</a:t>
            </a:r>
            <a:r>
              <a:rPr sz="1400" spc="-1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в </a:t>
            </a:r>
            <a:r>
              <a:rPr sz="1400" spc="-10" dirty="0">
                <a:cs typeface="Calibri"/>
              </a:rPr>
              <a:t>различное</a:t>
            </a:r>
            <a:r>
              <a:rPr sz="1400" spc="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время</a:t>
            </a:r>
            <a:r>
              <a:rPr sz="1400" spc="5" dirty="0">
                <a:cs typeface="Calibri"/>
              </a:rPr>
              <a:t> </a:t>
            </a:r>
            <a:r>
              <a:rPr sz="1400" spc="-20" dirty="0">
                <a:cs typeface="Calibri"/>
              </a:rPr>
              <a:t>года.</a:t>
            </a:r>
            <a:r>
              <a:rPr sz="1400" spc="-5" dirty="0">
                <a:cs typeface="Calibri"/>
              </a:rPr>
              <a:t> Путешествия</a:t>
            </a:r>
            <a:r>
              <a:rPr sz="1400" spc="2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по</a:t>
            </a:r>
            <a:r>
              <a:rPr sz="1400" spc="1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России</a:t>
            </a:r>
            <a:r>
              <a:rPr sz="1400" spc="2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endParaRPr sz="1400">
              <a:cs typeface="Calibri"/>
            </a:endParaRPr>
          </a:p>
          <a:p>
            <a:pPr marL="12700">
              <a:lnSpc>
                <a:spcPts val="1730"/>
              </a:lnSpc>
            </a:pPr>
            <a:r>
              <a:rPr sz="1400" spc="-10" dirty="0">
                <a:cs typeface="Calibri"/>
              </a:rPr>
              <a:t>зарубежным</a:t>
            </a:r>
            <a:r>
              <a:rPr sz="1400" spc="-2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странам.</a:t>
            </a:r>
            <a:r>
              <a:rPr sz="1400" dirty="0">
                <a:cs typeface="Calibri"/>
              </a:rPr>
              <a:t> </a:t>
            </a:r>
            <a:r>
              <a:rPr sz="1400" spc="-25" dirty="0">
                <a:cs typeface="Calibri"/>
              </a:rPr>
              <a:t>Транспорт.</a:t>
            </a:r>
            <a:endParaRPr sz="1400">
              <a:cs typeface="Calibri"/>
            </a:endParaRPr>
          </a:p>
          <a:p>
            <a:pPr marL="12700" marR="594360">
              <a:lnSpc>
                <a:spcPts val="1730"/>
              </a:lnSpc>
              <a:spcBef>
                <a:spcPts val="120"/>
              </a:spcBef>
            </a:pPr>
            <a:r>
              <a:rPr sz="1400" spc="-10" dirty="0">
                <a:cs typeface="Calibri"/>
              </a:rPr>
              <a:t>Природа:</a:t>
            </a:r>
            <a:r>
              <a:rPr sz="1400" spc="-15" dirty="0">
                <a:cs typeface="Calibri"/>
              </a:rPr>
              <a:t> флора</a:t>
            </a:r>
            <a:r>
              <a:rPr sz="1400" spc="1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фауна. </a:t>
            </a:r>
            <a:r>
              <a:rPr sz="1400" spc="-10" dirty="0">
                <a:cs typeface="Calibri"/>
              </a:rPr>
              <a:t>Проблемы</a:t>
            </a:r>
            <a:r>
              <a:rPr sz="1400" spc="25" dirty="0">
                <a:cs typeface="Calibri"/>
              </a:rPr>
              <a:t> </a:t>
            </a:r>
            <a:r>
              <a:rPr sz="1400" spc="-15" dirty="0">
                <a:cs typeface="Calibri"/>
              </a:rPr>
              <a:t>экологии.</a:t>
            </a:r>
            <a:r>
              <a:rPr sz="1400" spc="1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Защита </a:t>
            </a:r>
            <a:r>
              <a:rPr sz="1400" spc="-10" dirty="0">
                <a:cs typeface="Calibri"/>
              </a:rPr>
              <a:t>окружающей </a:t>
            </a:r>
            <a:r>
              <a:rPr sz="1400" spc="-34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среды. </a:t>
            </a:r>
            <a:r>
              <a:rPr sz="1400" spc="-15" dirty="0">
                <a:cs typeface="Calibri"/>
              </a:rPr>
              <a:t>Климат,</a:t>
            </a:r>
            <a:r>
              <a:rPr sz="1400" spc="5" dirty="0">
                <a:cs typeface="Calibri"/>
              </a:rPr>
              <a:t> </a:t>
            </a:r>
            <a:r>
              <a:rPr sz="1400" spc="-15" dirty="0">
                <a:cs typeface="Calibri"/>
              </a:rPr>
              <a:t>погода</a:t>
            </a:r>
            <a:r>
              <a:rPr sz="1400" spc="-15">
                <a:cs typeface="Calibri"/>
              </a:rPr>
              <a:t>.</a:t>
            </a:r>
            <a:r>
              <a:rPr sz="1400" spc="10">
                <a:cs typeface="Calibri"/>
              </a:rPr>
              <a:t> </a:t>
            </a:r>
            <a:endParaRPr sz="1400">
              <a:cs typeface="Calibri"/>
            </a:endParaRPr>
          </a:p>
          <a:p>
            <a:pPr marL="12700">
              <a:lnSpc>
                <a:spcPts val="1605"/>
              </a:lnSpc>
            </a:pPr>
            <a:r>
              <a:rPr sz="1400" spc="-10" dirty="0">
                <a:cs typeface="Calibri"/>
              </a:rPr>
              <a:t>Средства массовой</a:t>
            </a:r>
            <a:r>
              <a:rPr sz="1400" spc="3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информации</a:t>
            </a:r>
            <a:r>
              <a:rPr sz="1400" spc="2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(телевидение,</a:t>
            </a:r>
            <a:r>
              <a:rPr sz="1400" spc="2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радио,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пресса,</a:t>
            </a:r>
            <a:r>
              <a:rPr sz="1400" spc="2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Интернет).</a:t>
            </a:r>
            <a:endParaRPr sz="1400">
              <a:cs typeface="Calibri"/>
            </a:endParaRPr>
          </a:p>
          <a:p>
            <a:pPr marL="12700" marR="265430" indent="43815">
              <a:lnSpc>
                <a:spcPct val="90000"/>
              </a:lnSpc>
              <a:spcBef>
                <a:spcPts val="95"/>
              </a:spcBef>
            </a:pPr>
            <a:r>
              <a:rPr sz="1400" spc="-20" dirty="0">
                <a:cs typeface="Calibri"/>
              </a:rPr>
              <a:t>Родная</a:t>
            </a:r>
            <a:r>
              <a:rPr sz="1400" spc="1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страна</a:t>
            </a:r>
            <a:r>
              <a:rPr sz="1400" spc="-1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r>
              <a:rPr sz="1400" spc="1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страна/страны</a:t>
            </a:r>
            <a:r>
              <a:rPr sz="1400" spc="-2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изучаемого</a:t>
            </a:r>
            <a:r>
              <a:rPr sz="1400" spc="5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языка.</a:t>
            </a:r>
            <a:r>
              <a:rPr sz="1400" spc="-2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Их</a:t>
            </a:r>
            <a:r>
              <a:rPr sz="1400" spc="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географическое </a:t>
            </a:r>
            <a:r>
              <a:rPr sz="1400" spc="-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положение,</a:t>
            </a:r>
            <a:r>
              <a:rPr sz="1400" spc="1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столицы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крупные </a:t>
            </a:r>
            <a:r>
              <a:rPr sz="1400" spc="-15" dirty="0">
                <a:cs typeface="Calibri"/>
              </a:rPr>
              <a:t>города,</a:t>
            </a:r>
            <a:r>
              <a:rPr sz="1400" spc="1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регионы</a:t>
            </a:r>
            <a:r>
              <a:rPr sz="1400" spc="-10">
                <a:cs typeface="Calibri"/>
              </a:rPr>
              <a:t>;</a:t>
            </a:r>
            <a:r>
              <a:rPr sz="1400">
                <a:cs typeface="Calibri"/>
              </a:rPr>
              <a:t> </a:t>
            </a:r>
            <a:r>
              <a:rPr sz="1400" spc="-10" smtClean="0">
                <a:cs typeface="Calibri"/>
              </a:rPr>
              <a:t>население;</a:t>
            </a:r>
            <a:r>
              <a:rPr sz="1400" spc="-15" smtClean="0">
                <a:cs typeface="Calibri"/>
              </a:rPr>
              <a:t>культурные</a:t>
            </a:r>
            <a:r>
              <a:rPr sz="1400" spc="5" smtClean="0">
                <a:cs typeface="Calibri"/>
              </a:rPr>
              <a:t> </a:t>
            </a:r>
            <a:r>
              <a:rPr sz="1400" spc="-10" dirty="0">
                <a:cs typeface="Calibri"/>
              </a:rPr>
              <a:t>особенности </a:t>
            </a:r>
            <a:r>
              <a:rPr sz="1400" spc="-35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(национальные </a:t>
            </a:r>
            <a:r>
              <a:rPr sz="1400" spc="-10" dirty="0">
                <a:cs typeface="Calibri"/>
              </a:rPr>
              <a:t>праздники,</a:t>
            </a:r>
            <a:r>
              <a:rPr sz="1400" spc="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знаменательные</a:t>
            </a:r>
            <a:r>
              <a:rPr sz="1400" spc="1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даты,</a:t>
            </a:r>
            <a:r>
              <a:rPr sz="1400" spc="-10" dirty="0">
                <a:cs typeface="Calibri"/>
              </a:rPr>
              <a:t> традиции,</a:t>
            </a:r>
            <a:r>
              <a:rPr sz="1400" spc="5" dirty="0">
                <a:cs typeface="Calibri"/>
              </a:rPr>
              <a:t> </a:t>
            </a:r>
            <a:r>
              <a:rPr sz="1400" spc="-10">
                <a:cs typeface="Calibri"/>
              </a:rPr>
              <a:t>обычаи</a:t>
            </a:r>
            <a:r>
              <a:rPr sz="1400" spc="-10" smtClean="0">
                <a:cs typeface="Calibri"/>
              </a:rPr>
              <a:t>)</a:t>
            </a:r>
            <a:endParaRPr sz="1400">
              <a:cs typeface="Calibri"/>
            </a:endParaRPr>
          </a:p>
          <a:p>
            <a:pPr marL="12700" marR="210185">
              <a:lnSpc>
                <a:spcPts val="1730"/>
              </a:lnSpc>
              <a:spcBef>
                <a:spcPts val="25"/>
              </a:spcBef>
            </a:pPr>
            <a:r>
              <a:rPr sz="1400" spc="-5" dirty="0">
                <a:cs typeface="Calibri"/>
              </a:rPr>
              <a:t>Выдающиеся </a:t>
            </a:r>
            <a:r>
              <a:rPr sz="1400" spc="-20" dirty="0">
                <a:cs typeface="Calibri"/>
              </a:rPr>
              <a:t>люди</a:t>
            </a:r>
            <a:r>
              <a:rPr sz="1400" spc="-5" dirty="0">
                <a:cs typeface="Calibri"/>
              </a:rPr>
              <a:t> </a:t>
            </a:r>
            <a:r>
              <a:rPr sz="1400" spc="-15" dirty="0">
                <a:cs typeface="Calibri"/>
              </a:rPr>
              <a:t>родной</a:t>
            </a:r>
            <a:r>
              <a:rPr sz="1400" spc="2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страны</a:t>
            </a:r>
            <a:r>
              <a:rPr sz="1400" spc="-1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страны/стран</a:t>
            </a:r>
            <a:r>
              <a:rPr sz="1400" spc="-10" dirty="0">
                <a:cs typeface="Calibri"/>
              </a:rPr>
              <a:t> изучаемого</a:t>
            </a:r>
            <a:r>
              <a:rPr sz="1400" spc="4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языка,</a:t>
            </a:r>
            <a:r>
              <a:rPr sz="1400" spc="-5" dirty="0">
                <a:cs typeface="Calibri"/>
              </a:rPr>
              <a:t> их </a:t>
            </a:r>
            <a:r>
              <a:rPr sz="1400" spc="-34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вклад</a:t>
            </a:r>
            <a:r>
              <a:rPr sz="1400" spc="-4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в науку</a:t>
            </a:r>
            <a:r>
              <a:rPr sz="1400" spc="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и</a:t>
            </a:r>
            <a:r>
              <a:rPr sz="1400" dirty="0">
                <a:cs typeface="Calibri"/>
              </a:rPr>
              <a:t> </a:t>
            </a:r>
            <a:r>
              <a:rPr sz="1400" spc="-10">
                <a:cs typeface="Calibri"/>
              </a:rPr>
              <a:t>мировую</a:t>
            </a:r>
            <a:r>
              <a:rPr sz="1400" spc="20">
                <a:cs typeface="Calibri"/>
              </a:rPr>
              <a:t> </a:t>
            </a:r>
            <a:r>
              <a:rPr sz="1400" spc="-20" smtClean="0">
                <a:cs typeface="Calibri"/>
              </a:rPr>
              <a:t>культуру</a:t>
            </a:r>
            <a:endParaRPr sz="140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Предметное содержание</a:t>
            </a:r>
            <a:br>
              <a:rPr lang="ru-RU" dirty="0" smtClean="0"/>
            </a:br>
            <a:r>
              <a:rPr lang="ru-RU" sz="2200" dirty="0" smtClean="0"/>
              <a:t>Изменения затронули количество часов , выделенных на каждую тему, но не само содержание тем.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428736"/>
          <a:ext cx="8001055" cy="4309793"/>
        </p:xfrm>
        <a:graphic>
          <a:graphicData uri="http://schemas.openxmlformats.org/drawingml/2006/table">
            <a:tbl>
              <a:tblPr/>
              <a:tblGrid>
                <a:gridCol w="3286148"/>
                <a:gridCol w="2286016"/>
                <a:gridCol w="2428891"/>
              </a:tblGrid>
              <a:tr h="690567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Тема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ФГОС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2010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(кол часов)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ФГОС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(кол часов)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2641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Моя семья. Взаимоотношения в семье. Конфликтные ситуации и способы их решения. 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5 класс 12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6 класс 10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7 класс  10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8 класс 14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9 класс 9 часов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5 класс 10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6 класс 10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7 класс  10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8 класс 10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9 класс 10 часов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2641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Мои друзья. Лучший друг/подруга. Внешность и черты характера. Межличностные взаимоотношения с друзьями и в школе. 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5 класс 7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6 класс 7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7 класс 7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8 класс 5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9 класс 7 часов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Предметное содержание</a:t>
            </a:r>
            <a:br>
              <a:rPr lang="ru-RU" dirty="0" smtClean="0"/>
            </a:br>
            <a:r>
              <a:rPr lang="ru-RU" sz="2200" dirty="0" smtClean="0"/>
              <a:t>Изменения затронули количество часов , выделенных на каждую тему, но не само содержание тем.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7" y="1428736"/>
          <a:ext cx="8429684" cy="5362956"/>
        </p:xfrm>
        <a:graphic>
          <a:graphicData uri="http://schemas.openxmlformats.org/drawingml/2006/table">
            <a:tbl>
              <a:tblPr/>
              <a:tblGrid>
                <a:gridCol w="3463405"/>
                <a:gridCol w="2539830"/>
                <a:gridCol w="2426449"/>
              </a:tblGrid>
              <a:tr h="809631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Свободное время. Досуг и увлечения (музыка, чтение; посещение театра, кинотеатра, музея, выставки). Виды отдыха. 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5 класс 17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6 класс 15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7 класс 22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8 класс 12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9 класс 18 часов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5 класс 10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6 класс 10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7 класс 10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8 класс 10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9 класс 10 часов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Поход по магазинам. Карманные деньги. Молодежная мода. 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5 класс 7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6 класс 8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7 класс 7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8 класс 6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9 класс 7 часов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95409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Школа. Школьная жизнь. Правила поведения в школе. Изучаемые предметы и отношения к ним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Проблема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выбора профессии. Роль иностранного языка в планах на будущее.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5 класс  12 часа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6 класс 7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7 класс  6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8 класс 18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9 класс 12 часов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5 класс  22 часа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6 класс 20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7 класс  20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8 класс 10 часов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9 класс 8 часов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214422"/>
            <a:ext cx="8606760" cy="5000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3"/>
          <p:cNvSpPr txBox="1"/>
          <p:nvPr/>
        </p:nvSpPr>
        <p:spPr>
          <a:xfrm>
            <a:off x="500034" y="2214554"/>
            <a:ext cx="3286148" cy="2769733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0"/>
              </a:spcBef>
            </a:pPr>
            <a:r>
              <a:rPr sz="2800" spc="-20" dirty="0">
                <a:cs typeface="Calibri"/>
              </a:rPr>
              <a:t>Грамматический </a:t>
            </a:r>
            <a:r>
              <a:rPr sz="2800" spc="-15" dirty="0">
                <a:cs typeface="Calibri"/>
              </a:rPr>
              <a:t> </a:t>
            </a:r>
            <a:r>
              <a:rPr sz="2800" spc="-10" dirty="0">
                <a:cs typeface="Calibri"/>
              </a:rPr>
              <a:t>материал </a:t>
            </a:r>
            <a:r>
              <a:rPr sz="2800" spc="-5" dirty="0">
                <a:cs typeface="Calibri"/>
              </a:rPr>
              <a:t>не </a:t>
            </a:r>
            <a:r>
              <a:rPr sz="2800" spc="-30" dirty="0">
                <a:cs typeface="Calibri"/>
              </a:rPr>
              <a:t>только </a:t>
            </a:r>
            <a:r>
              <a:rPr sz="2800" spc="-25" dirty="0">
                <a:cs typeface="Calibri"/>
              </a:rPr>
              <a:t> </a:t>
            </a:r>
            <a:r>
              <a:rPr sz="2800" dirty="0">
                <a:cs typeface="Calibri"/>
              </a:rPr>
              <a:t>назван, </a:t>
            </a:r>
            <a:r>
              <a:rPr sz="2800" spc="-5" dirty="0">
                <a:cs typeface="Calibri"/>
              </a:rPr>
              <a:t>но </a:t>
            </a:r>
            <a:r>
              <a:rPr sz="2800" dirty="0">
                <a:cs typeface="Calibri"/>
              </a:rPr>
              <a:t> </a:t>
            </a:r>
            <a:r>
              <a:rPr sz="2800" spc="-10" dirty="0">
                <a:cs typeface="Calibri"/>
              </a:rPr>
              <a:t>конкретизирован </a:t>
            </a:r>
            <a:r>
              <a:rPr sz="2800" spc="-5" dirty="0">
                <a:cs typeface="Calibri"/>
              </a:rPr>
              <a:t>и </a:t>
            </a:r>
            <a:r>
              <a:rPr sz="2800" dirty="0">
                <a:cs typeface="Calibri"/>
              </a:rPr>
              <a:t> </a:t>
            </a:r>
            <a:r>
              <a:rPr sz="2800" spc="-10" dirty="0">
                <a:cs typeface="Calibri"/>
              </a:rPr>
              <a:t>проиллюстрирован </a:t>
            </a:r>
            <a:r>
              <a:rPr sz="2800" spc="-5" dirty="0">
                <a:cs typeface="Calibri"/>
              </a:rPr>
              <a:t>с </a:t>
            </a:r>
            <a:r>
              <a:rPr sz="2800" spc="-615" dirty="0">
                <a:cs typeface="Calibri"/>
              </a:rPr>
              <a:t> </a:t>
            </a:r>
            <a:r>
              <a:rPr sz="2800" spc="-5" dirty="0">
                <a:cs typeface="Calibri"/>
              </a:rPr>
              <a:t>помощью </a:t>
            </a:r>
            <a:r>
              <a:rPr sz="2800" spc="-10" dirty="0">
                <a:cs typeface="Calibri"/>
              </a:rPr>
              <a:t>речевых </a:t>
            </a:r>
            <a:r>
              <a:rPr sz="2800" spc="-5" dirty="0">
                <a:cs typeface="Calibri"/>
              </a:rPr>
              <a:t> </a:t>
            </a:r>
            <a:r>
              <a:rPr sz="2800" spc="-10" dirty="0">
                <a:cs typeface="Calibri"/>
              </a:rPr>
              <a:t>образцов</a:t>
            </a:r>
            <a:endParaRPr sz="2800"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9058" y="1214422"/>
            <a:ext cx="4500594" cy="4668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Предметные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428604"/>
          <a:ext cx="8229600" cy="5819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15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ФГОС 2010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j-lt"/>
                        </a:rPr>
                        <a:t>Описательный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характер, предназначены для целой ступени (с 5-9 класс)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ФГОС </a:t>
                      </a:r>
                      <a:r>
                        <a:rPr lang="ru-RU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2021</a:t>
                      </a:r>
                      <a:endParaRPr lang="ru-RU" sz="2000" dirty="0" smtClean="0">
                        <a:solidFill>
                          <a:schemeClr val="tx2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+mj-lt"/>
                        </a:rPr>
                        <a:t>Конкретный характер,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разработаны для каждой параллели отдельно.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99910">
                <a:tc>
                  <a:txBody>
                    <a:bodyPr/>
                    <a:lstStyle/>
                    <a:p>
                      <a:pPr marL="0" marR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и понимание линейных текстов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различной глубиной и точностью проникновения в их содержание: с пониманием основного содержания, с выборочным пониманием нужной/ интересующей/ запрашиваемой информации, с полным пониманием.</a:t>
                      </a:r>
                    </a:p>
                    <a:p>
                      <a:pPr marL="0" marR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Объем текста для чтения около </a:t>
                      </a:r>
                      <a:r>
                        <a:rPr lang="ru-RU" sz="1900" b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 слов. </a:t>
                      </a:r>
                    </a:p>
                    <a:p>
                      <a:pPr indent="457200" algn="just"/>
                      <a:endParaRPr lang="ru-RU" sz="19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1900" b="1" dirty="0" smtClean="0"/>
                        <a:t>5 класс </a:t>
                      </a:r>
                    </a:p>
                    <a:p>
                      <a:pPr indent="457200" algn="just"/>
                      <a:r>
                        <a:rPr lang="ru-RU" sz="1900" dirty="0" smtClean="0"/>
                        <a:t>Смысловое чтение </a:t>
                      </a:r>
                    </a:p>
                    <a:p>
                      <a:pPr indent="457200" algn="just"/>
                      <a:r>
                        <a:rPr lang="ru-RU" sz="1900" dirty="0" smtClean="0"/>
                        <a:t>объём текста/текстов для чтения — 180—200 слов</a:t>
                      </a:r>
                      <a:r>
                        <a:rPr lang="ru-RU" sz="1900" b="0" dirty="0" smtClean="0"/>
                        <a:t>; читать про себя </a:t>
                      </a:r>
                      <a:r>
                        <a:rPr lang="ru-RU" sz="1900" dirty="0" err="1" smtClean="0"/>
                        <a:t>несплошные</a:t>
                      </a:r>
                      <a:r>
                        <a:rPr lang="ru-RU" sz="1900" dirty="0" smtClean="0"/>
                        <a:t> тексты (</a:t>
                      </a:r>
                      <a:r>
                        <a:rPr lang="ru-RU" sz="1900" b="0" u="sng" dirty="0" smtClean="0"/>
                        <a:t>таблицы,</a:t>
                      </a:r>
                      <a:r>
                        <a:rPr lang="ru-RU" sz="1900" b="0" u="sng" baseline="0" dirty="0" smtClean="0"/>
                        <a:t> графики</a:t>
                      </a:r>
                      <a:r>
                        <a:rPr lang="ru-RU" sz="1900" dirty="0" smtClean="0"/>
                        <a:t>) и понимать представленную в них информацию;</a:t>
                      </a:r>
                    </a:p>
                    <a:p>
                      <a:pPr indent="457200" algn="just"/>
                      <a:r>
                        <a:rPr lang="ru-RU" sz="1900" b="1" dirty="0" smtClean="0"/>
                        <a:t>8 класс </a:t>
                      </a:r>
                    </a:p>
                    <a:p>
                      <a:pPr indent="457200" algn="just"/>
                      <a:r>
                        <a:rPr lang="ru-RU" sz="1900" dirty="0" smtClean="0"/>
                        <a:t>объём текста/текстов для чтения  — 350—500 слов; читать </a:t>
                      </a:r>
                      <a:r>
                        <a:rPr lang="ru-RU" sz="1900" dirty="0" err="1" smtClean="0"/>
                        <a:t>несплошные</a:t>
                      </a:r>
                      <a:r>
                        <a:rPr lang="ru-RU" sz="1900" dirty="0" smtClean="0"/>
                        <a:t> тексты </a:t>
                      </a:r>
                      <a:r>
                        <a:rPr lang="ru-RU" sz="1900" b="0" dirty="0" smtClean="0"/>
                        <a:t>(</a:t>
                      </a:r>
                      <a:r>
                        <a:rPr lang="ru-RU" sz="1900" b="0" u="sng" dirty="0" smtClean="0"/>
                        <a:t>таблицы, диаграммы</a:t>
                      </a:r>
                      <a:r>
                        <a:rPr lang="ru-RU" sz="1900" b="0" dirty="0" smtClean="0"/>
                        <a:t>) </a:t>
                      </a:r>
                      <a:r>
                        <a:rPr lang="ru-RU" sz="1900" dirty="0" smtClean="0"/>
                        <a:t>и понимать представленную в них информацию; определять последовательность главных фактов/событий в тексте;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166</TotalTime>
  <Words>1317</Words>
  <Application>Microsoft Office PowerPoint</Application>
  <PresentationFormat>Экран (4:3)</PresentationFormat>
  <Paragraphs>158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Bookman Old Style</vt:lpstr>
      <vt:lpstr>Calibri</vt:lpstr>
      <vt:lpstr>Calibri Light</vt:lpstr>
      <vt:lpstr>Cambria</vt:lpstr>
      <vt:lpstr>Gill Sans MT</vt:lpstr>
      <vt:lpstr>Microsoft Sans Serif</vt:lpstr>
      <vt:lpstr>Times New Roman</vt:lpstr>
      <vt:lpstr>Wingdings</vt:lpstr>
      <vt:lpstr>Wingdings 3</vt:lpstr>
      <vt:lpstr>Начальная</vt:lpstr>
      <vt:lpstr>Инструменты  обновления содержания образования в соответствии с введением ФГОС</vt:lpstr>
      <vt:lpstr>Презентация PowerPoint</vt:lpstr>
      <vt:lpstr>Содержание обучения</vt:lpstr>
      <vt:lpstr>Презентация PowerPoint</vt:lpstr>
      <vt:lpstr>4 класс</vt:lpstr>
      <vt:lpstr>Предметное содержание Изменения затронули количество часов , выделенных на каждую тему, но не само содержание тем.</vt:lpstr>
      <vt:lpstr>Предметное содержание Изменения затронули количество часов , выделенных на каждую тему, но не само содержание тем.</vt:lpstr>
      <vt:lpstr>Презентация PowerPoint</vt:lpstr>
      <vt:lpstr>Предметные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ПЛАНИРУЕМЫЕ РЕЗУЛЬТАТЫ ОСВОЕНИЯ УЧЕБНОГО ПРЕДМЕТА «ИНОСТРАННЫЙ (АНГЛИЙСКИЙ) ЯЗЫК»</dc:title>
  <dc:creator>Никитина</dc:creator>
  <cp:lastModifiedBy>Учетная запись Майкрософт</cp:lastModifiedBy>
  <cp:revision>14</cp:revision>
  <dcterms:created xsi:type="dcterms:W3CDTF">2022-03-23T06:09:19Z</dcterms:created>
  <dcterms:modified xsi:type="dcterms:W3CDTF">2022-03-25T03:07:20Z</dcterms:modified>
</cp:coreProperties>
</file>